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8" r:id="rId5"/>
  </p:sldMasterIdLst>
  <p:notesMasterIdLst>
    <p:notesMasterId r:id="rId34"/>
  </p:notesMasterIdLst>
  <p:handoutMasterIdLst>
    <p:handoutMasterId r:id="rId35"/>
  </p:handoutMasterIdLst>
  <p:sldIdLst>
    <p:sldId id="325" r:id="rId6"/>
    <p:sldId id="329" r:id="rId7"/>
    <p:sldId id="256" r:id="rId8"/>
    <p:sldId id="301" r:id="rId9"/>
    <p:sldId id="302" r:id="rId10"/>
    <p:sldId id="263" r:id="rId11"/>
    <p:sldId id="270" r:id="rId12"/>
    <p:sldId id="319" r:id="rId13"/>
    <p:sldId id="303" r:id="rId14"/>
    <p:sldId id="304" r:id="rId15"/>
    <p:sldId id="308" r:id="rId16"/>
    <p:sldId id="309" r:id="rId17"/>
    <p:sldId id="320" r:id="rId18"/>
    <p:sldId id="321" r:id="rId19"/>
    <p:sldId id="322" r:id="rId20"/>
    <p:sldId id="323" r:id="rId21"/>
    <p:sldId id="310" r:id="rId22"/>
    <p:sldId id="311" r:id="rId23"/>
    <p:sldId id="312" r:id="rId24"/>
    <p:sldId id="313" r:id="rId25"/>
    <p:sldId id="315" r:id="rId26"/>
    <p:sldId id="316" r:id="rId27"/>
    <p:sldId id="317" r:id="rId28"/>
    <p:sldId id="324" r:id="rId29"/>
    <p:sldId id="314" r:id="rId30"/>
    <p:sldId id="318" r:id="rId31"/>
    <p:sldId id="326" r:id="rId32"/>
    <p:sldId id="328" r:id="rId3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13A"/>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84938" autoAdjust="0"/>
  </p:normalViewPr>
  <p:slideViewPr>
    <p:cSldViewPr>
      <p:cViewPr varScale="1">
        <p:scale>
          <a:sx n="57" d="100"/>
          <a:sy n="57" d="100"/>
        </p:scale>
        <p:origin x="804"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B2565-B5AF-49A9-BC5E-6DC0A5A4E7FD}"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4189651D-0CB0-4027-93BB-4C67DDF3B042}">
      <dgm:prSet custT="1"/>
      <dgm:spPr/>
      <dgm:t>
        <a:bodyPr/>
        <a:lstStyle/>
        <a:p>
          <a:pPr algn="ctr">
            <a:defRPr b="1"/>
          </a:pPr>
          <a:r>
            <a:rPr lang="en-US" sz="2000" b="0">
              <a:ln>
                <a:noFill/>
              </a:ln>
              <a:latin typeface="Calibri Light" panose="020F0302020204030204" pitchFamily="34" charset="0"/>
              <a:cs typeface="Calibri Light" panose="020F0302020204030204" pitchFamily="34" charset="0"/>
            </a:rPr>
            <a:t>800 BC</a:t>
          </a:r>
        </a:p>
        <a:p>
          <a:pPr algn="ctr">
            <a:defRPr b="1"/>
          </a:pPr>
          <a:r>
            <a:rPr lang="en-US" sz="1400" b="0" dirty="0">
              <a:ln>
                <a:noFill/>
              </a:ln>
              <a:latin typeface="Calibri Light" panose="020F0302020204030204" pitchFamily="34" charset="0"/>
              <a:cs typeface="Calibri Light" panose="020F0302020204030204" pitchFamily="34" charset="0"/>
            </a:rPr>
            <a:t>Merchants in Ancient Greece at the ‘Agora’</a:t>
          </a:r>
          <a:endParaRPr lang="en-US" sz="2000" b="0">
            <a:ln>
              <a:noFill/>
            </a:ln>
            <a:latin typeface="Calibri Light" panose="020F0302020204030204" pitchFamily="34" charset="0"/>
            <a:cs typeface="Calibri Light" panose="020F0302020204030204" pitchFamily="34" charset="0"/>
          </a:endParaRPr>
        </a:p>
      </dgm:t>
    </dgm:pt>
    <dgm:pt modelId="{714AD9B5-0BAD-4E6F-9132-355C2A6B4533}" type="parTrans" cxnId="{91AE09C2-FCCC-4ACF-89C1-1159A828BE5C}">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670285A4-D682-4F7F-9E5C-26A6AAC6E19B}" type="sibTrans" cxnId="{91AE09C2-FCCC-4ACF-89C1-1159A828BE5C}">
      <dgm:prSet custT="1"/>
      <dgm:spPr/>
      <dgm:t>
        <a:bodyPr/>
        <a:lstStyle/>
        <a:p>
          <a:pPr algn="ctr"/>
          <a:endParaRPr lang="en-US" sz="2400" b="0">
            <a:ln>
              <a:noFill/>
            </a:ln>
            <a:latin typeface="Calibri Light" panose="020F0302020204030204" pitchFamily="34" charset="0"/>
            <a:cs typeface="Calibri Light" panose="020F0302020204030204" pitchFamily="34" charset="0"/>
          </a:endParaRPr>
        </a:p>
      </dgm:t>
    </dgm:pt>
    <dgm:pt modelId="{FE52248B-1895-410C-B564-046770E4A56F}">
      <dgm:prSet custT="1"/>
      <dgm:spPr/>
      <dgm:t>
        <a:bodyPr/>
        <a:lstStyle/>
        <a:p>
          <a:pPr algn="ctr">
            <a:defRPr b="1"/>
          </a:pPr>
          <a:r>
            <a:rPr lang="en-US" sz="2000" b="0">
              <a:ln>
                <a:noFill/>
              </a:ln>
              <a:latin typeface="Calibri Light" panose="020F0302020204030204" pitchFamily="34" charset="0"/>
              <a:cs typeface="Calibri Light" panose="020F0302020204030204" pitchFamily="34" charset="0"/>
            </a:rPr>
            <a:t>13th-16th Century</a:t>
          </a:r>
        </a:p>
        <a:p>
          <a:pPr algn="ctr">
            <a:defRPr b="1"/>
          </a:pPr>
          <a:r>
            <a:rPr lang="en-US" sz="1400" b="0">
              <a:ln>
                <a:noFill/>
              </a:ln>
              <a:latin typeface="Calibri Light" panose="020F0302020204030204" pitchFamily="34" charset="0"/>
              <a:cs typeface="Calibri Light" panose="020F0302020204030204" pitchFamily="34" charset="0"/>
            </a:rPr>
            <a:t>The medieval market places (e.g. The Raw), Bazaars of Middle East (e.g. Grand Bazaar in Istanbul) </a:t>
          </a:r>
          <a:endParaRPr lang="en-US" sz="2000" b="0">
            <a:ln>
              <a:noFill/>
            </a:ln>
            <a:latin typeface="Calibri Light" panose="020F0302020204030204" pitchFamily="34" charset="0"/>
            <a:cs typeface="Calibri Light" panose="020F0302020204030204" pitchFamily="34" charset="0"/>
          </a:endParaRPr>
        </a:p>
      </dgm:t>
    </dgm:pt>
    <dgm:pt modelId="{B8C24744-778C-4A16-8669-882429FCC693}" type="parTrans" cxnId="{B92D6A35-6601-48C5-8D2A-D425C23FF287}">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6631C406-67A2-4EC2-8064-4A62A117B23A}" type="sibTrans" cxnId="{B92D6A35-6601-48C5-8D2A-D425C23FF287}">
      <dgm:prSet custT="1"/>
      <dgm:spPr/>
      <dgm:t>
        <a:bodyPr/>
        <a:lstStyle/>
        <a:p>
          <a:pPr algn="ctr"/>
          <a:endParaRPr lang="en-US" sz="2400" b="0">
            <a:ln>
              <a:noFill/>
            </a:ln>
            <a:latin typeface="Calibri Light" panose="020F0302020204030204" pitchFamily="34" charset="0"/>
            <a:cs typeface="Calibri Light" panose="020F0302020204030204" pitchFamily="34" charset="0"/>
          </a:endParaRPr>
        </a:p>
      </dgm:t>
    </dgm:pt>
    <dgm:pt modelId="{3FA1769C-7048-4679-BB33-7DAE19601A82}">
      <dgm:prSet custT="1"/>
      <dgm:spPr/>
      <dgm:t>
        <a:bodyPr/>
        <a:lstStyle/>
        <a:p>
          <a:pPr algn="ctr">
            <a:defRPr b="1"/>
          </a:pPr>
          <a:r>
            <a:rPr lang="en-US" sz="2000" b="0">
              <a:ln>
                <a:noFill/>
              </a:ln>
              <a:latin typeface="Calibri Light" panose="020F0302020204030204" pitchFamily="34" charset="0"/>
              <a:cs typeface="Calibri Light" panose="020F0302020204030204" pitchFamily="34" charset="0"/>
            </a:rPr>
            <a:t>17th Century</a:t>
          </a:r>
        </a:p>
        <a:p>
          <a:pPr algn="ctr">
            <a:defRPr b="1"/>
          </a:pPr>
          <a:r>
            <a:rPr lang="en-US" sz="1400" b="0">
              <a:ln>
                <a:noFill/>
              </a:ln>
              <a:latin typeface="Calibri Light" panose="020F0302020204030204" pitchFamily="34" charset="0"/>
              <a:cs typeface="Calibri Light" panose="020F0302020204030204" pitchFamily="34" charset="0"/>
            </a:rPr>
            <a:t>Local stores substituting market stalls</a:t>
          </a:r>
          <a:endParaRPr lang="en-US" sz="2000" b="0">
            <a:ln>
              <a:noFill/>
            </a:ln>
            <a:latin typeface="Calibri Light" panose="020F0302020204030204" pitchFamily="34" charset="0"/>
            <a:cs typeface="Calibri Light" panose="020F0302020204030204" pitchFamily="34" charset="0"/>
          </a:endParaRPr>
        </a:p>
      </dgm:t>
    </dgm:pt>
    <dgm:pt modelId="{D073004A-F12B-4222-A7F3-80B389C8DD5D}" type="parTrans" cxnId="{73171440-974C-41E4-991D-C3C5A8A7FB15}">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3F5E4DC7-90FC-4E52-8A11-7C9BFBF5008A}" type="sibTrans" cxnId="{73171440-974C-41E4-991D-C3C5A8A7FB15}">
      <dgm:prSet custT="1"/>
      <dgm:spPr/>
      <dgm:t>
        <a:bodyPr/>
        <a:lstStyle/>
        <a:p>
          <a:pPr algn="ctr"/>
          <a:endParaRPr lang="en-US" sz="2400" b="0">
            <a:ln>
              <a:noFill/>
            </a:ln>
            <a:latin typeface="Calibri Light" panose="020F0302020204030204" pitchFamily="34" charset="0"/>
            <a:cs typeface="Calibri Light" panose="020F0302020204030204" pitchFamily="34" charset="0"/>
          </a:endParaRPr>
        </a:p>
      </dgm:t>
    </dgm:pt>
    <dgm:pt modelId="{427EC927-D11B-41F0-ABB4-0AB97BAC4C31}">
      <dgm:prSet custT="1"/>
      <dgm:spPr/>
      <dgm:t>
        <a:bodyPr/>
        <a:lstStyle/>
        <a:p>
          <a:pPr algn="ctr">
            <a:defRPr b="1"/>
          </a:pPr>
          <a:r>
            <a:rPr lang="en-US" sz="2000" b="0">
              <a:ln>
                <a:noFill/>
              </a:ln>
              <a:latin typeface="Calibri Light" panose="020F0302020204030204" pitchFamily="34" charset="0"/>
              <a:cs typeface="Calibri Light" panose="020F0302020204030204" pitchFamily="34" charset="0"/>
            </a:rPr>
            <a:t>19th Century</a:t>
          </a:r>
        </a:p>
        <a:p>
          <a:pPr algn="ctr">
            <a:defRPr b="1"/>
          </a:pPr>
          <a:r>
            <a:rPr lang="en-US" sz="1400" b="0">
              <a:ln>
                <a:noFill/>
              </a:ln>
              <a:latin typeface="Calibri Light" panose="020F0302020204030204" pitchFamily="34" charset="0"/>
              <a:cs typeface="Calibri Light" panose="020F0302020204030204" pitchFamily="34" charset="0"/>
            </a:rPr>
            <a:t>Modern day department stores</a:t>
          </a:r>
          <a:endParaRPr lang="en-US" sz="2000" b="0">
            <a:ln>
              <a:noFill/>
            </a:ln>
            <a:latin typeface="Calibri Light" panose="020F0302020204030204" pitchFamily="34" charset="0"/>
            <a:cs typeface="Calibri Light" panose="020F0302020204030204" pitchFamily="34" charset="0"/>
          </a:endParaRPr>
        </a:p>
      </dgm:t>
    </dgm:pt>
    <dgm:pt modelId="{67ABA20F-9910-4FCD-97C9-75120DBDEE7C}" type="parTrans" cxnId="{F156A593-7AA7-453C-B06F-090E3B2B1C80}">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23D50303-861D-4CE6-A439-B668BCA07DBE}" type="sibTrans" cxnId="{F156A593-7AA7-453C-B06F-090E3B2B1C80}">
      <dgm:prSet custT="1"/>
      <dgm:spPr/>
      <dgm:t>
        <a:bodyPr/>
        <a:lstStyle/>
        <a:p>
          <a:pPr algn="ctr"/>
          <a:endParaRPr lang="en-US" sz="2400" b="0">
            <a:ln>
              <a:noFill/>
            </a:ln>
            <a:latin typeface="Calibri Light" panose="020F0302020204030204" pitchFamily="34" charset="0"/>
            <a:cs typeface="Calibri Light" panose="020F0302020204030204" pitchFamily="34" charset="0"/>
          </a:endParaRPr>
        </a:p>
      </dgm:t>
    </dgm:pt>
    <dgm:pt modelId="{2D77A576-4C81-4358-94C5-AAF5929B2766}">
      <dgm:prSet custT="1"/>
      <dgm:spPr/>
      <dgm:t>
        <a:bodyPr/>
        <a:lstStyle/>
        <a:p>
          <a:pPr algn="ctr">
            <a:defRPr b="1"/>
          </a:pPr>
          <a:r>
            <a:rPr lang="en-US" sz="2000" b="0">
              <a:ln>
                <a:noFill/>
              </a:ln>
              <a:latin typeface="Calibri Light" panose="020F0302020204030204" pitchFamily="34" charset="0"/>
              <a:cs typeface="Calibri Light" panose="020F0302020204030204" pitchFamily="34" charset="0"/>
            </a:rPr>
            <a:t>20th Century</a:t>
          </a:r>
        </a:p>
        <a:p>
          <a:pPr algn="ctr">
            <a:defRPr b="1"/>
          </a:pPr>
          <a:r>
            <a:rPr lang="en-US" sz="1400" b="0">
              <a:ln>
                <a:noFill/>
              </a:ln>
              <a:latin typeface="Calibri Light" panose="020F0302020204030204" pitchFamily="34" charset="0"/>
              <a:cs typeface="Calibri Light" panose="020F0302020204030204" pitchFamily="34" charset="0"/>
            </a:rPr>
            <a:t>Out-of-town shopping malls, supermarkets, chain stores, multicategory stores</a:t>
          </a:r>
          <a:endParaRPr lang="en-US" sz="2000" b="0">
            <a:ln>
              <a:noFill/>
            </a:ln>
            <a:latin typeface="Calibri Light" panose="020F0302020204030204" pitchFamily="34" charset="0"/>
            <a:cs typeface="Calibri Light" panose="020F0302020204030204" pitchFamily="34" charset="0"/>
          </a:endParaRPr>
        </a:p>
      </dgm:t>
    </dgm:pt>
    <dgm:pt modelId="{DC3C595D-7543-4CEE-A81A-9220F333060F}" type="parTrans" cxnId="{431FEF38-43D4-4845-8509-E2025E9CE6CD}">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010F4510-2767-4B72-8B81-AF03CB951D75}" type="sibTrans" cxnId="{431FEF38-43D4-4845-8509-E2025E9CE6CD}">
      <dgm:prSet custT="1"/>
      <dgm:spPr/>
      <dgm:t>
        <a:bodyPr/>
        <a:lstStyle/>
        <a:p>
          <a:pPr algn="ctr"/>
          <a:endParaRPr lang="en-US" sz="2400" b="0">
            <a:ln>
              <a:noFill/>
            </a:ln>
            <a:latin typeface="Calibri Light" panose="020F0302020204030204" pitchFamily="34" charset="0"/>
            <a:cs typeface="Calibri Light" panose="020F0302020204030204" pitchFamily="34" charset="0"/>
          </a:endParaRPr>
        </a:p>
      </dgm:t>
    </dgm:pt>
    <dgm:pt modelId="{C2421EFB-CAD8-44B7-AD15-E9656C6673E4}">
      <dgm:prSet custT="1"/>
      <dgm:spPr/>
      <dgm:t>
        <a:bodyPr/>
        <a:lstStyle/>
        <a:p>
          <a:pPr algn="ctr">
            <a:defRPr b="1"/>
          </a:pPr>
          <a:r>
            <a:rPr lang="en-US" sz="2000" b="0" dirty="0">
              <a:ln>
                <a:noFill/>
              </a:ln>
              <a:latin typeface="Calibri Light" panose="020F0302020204030204" pitchFamily="34" charset="0"/>
              <a:cs typeface="Calibri Light" panose="020F0302020204030204" pitchFamily="34" charset="0"/>
            </a:rPr>
            <a:t>21st Century</a:t>
          </a:r>
        </a:p>
        <a:p>
          <a:pPr algn="ctr">
            <a:defRPr b="1"/>
          </a:pPr>
          <a:r>
            <a:rPr lang="en-US" sz="1400" b="0" dirty="0">
              <a:ln>
                <a:noFill/>
              </a:ln>
              <a:latin typeface="Calibri Light" panose="020F0302020204030204" pitchFamily="34" charset="0"/>
              <a:cs typeface="Calibri Light" panose="020F0302020204030204" pitchFamily="34" charset="0"/>
            </a:rPr>
            <a:t>Online retailing (e.g. click-and-collect, one-click purchasing and next day delivery</a:t>
          </a:r>
        </a:p>
        <a:p>
          <a:pPr algn="ctr">
            <a:defRPr b="1"/>
          </a:pPr>
          <a:r>
            <a:rPr lang="en-US" sz="1400" b="0" dirty="0">
              <a:ln>
                <a:noFill/>
              </a:ln>
              <a:latin typeface="Calibri Light" panose="020F0302020204030204" pitchFamily="34" charset="0"/>
              <a:cs typeface="Calibri Light" panose="020F0302020204030204" pitchFamily="34" charset="0"/>
            </a:rPr>
            <a:t>&amp;</a:t>
          </a:r>
        </a:p>
        <a:p>
          <a:pPr algn="ctr">
            <a:defRPr b="1"/>
          </a:pPr>
          <a:r>
            <a:rPr lang="en-US" sz="1400" b="0" dirty="0">
              <a:ln>
                <a:noFill/>
              </a:ln>
              <a:latin typeface="Calibri Light" panose="020F0302020204030204" pitchFamily="34" charset="0"/>
              <a:cs typeface="Calibri Light" panose="020F0302020204030204" pitchFamily="34" charset="0"/>
            </a:rPr>
            <a:t>Down-town shopping malls</a:t>
          </a:r>
          <a:endParaRPr lang="en-US" sz="2000" b="0" dirty="0">
            <a:ln>
              <a:noFill/>
            </a:ln>
            <a:latin typeface="Calibri Light" panose="020F0302020204030204" pitchFamily="34" charset="0"/>
            <a:cs typeface="Calibri Light" panose="020F0302020204030204" pitchFamily="34" charset="0"/>
          </a:endParaRPr>
        </a:p>
      </dgm:t>
    </dgm:pt>
    <dgm:pt modelId="{4B98632D-039E-4A75-BC93-6AB448BAB36A}" type="parTrans" cxnId="{BCE147F9-DC3B-4699-AF48-4F8E5F8210B1}">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EE8BCDAC-99D1-4222-BE51-5A31F5D16FD2}" type="sibTrans" cxnId="{BCE147F9-DC3B-4699-AF48-4F8E5F8210B1}">
      <dgm:prSet/>
      <dgm:spPr/>
      <dgm:t>
        <a:bodyPr/>
        <a:lstStyle/>
        <a:p>
          <a:pPr algn="ctr"/>
          <a:endParaRPr lang="en-US" sz="3200">
            <a:ln>
              <a:solidFill>
                <a:schemeClr val="dk1">
                  <a:shade val="80000"/>
                  <a:hueOff val="0"/>
                  <a:satOff val="0"/>
                  <a:lumOff val="0"/>
                </a:schemeClr>
              </a:solidFill>
            </a:ln>
            <a:latin typeface="Calibri Light" panose="020F0302020204030204" pitchFamily="34" charset="0"/>
            <a:cs typeface="Calibri Light" panose="020F0302020204030204" pitchFamily="34" charset="0"/>
          </a:endParaRPr>
        </a:p>
      </dgm:t>
    </dgm:pt>
    <dgm:pt modelId="{B4706114-0871-4A57-BD65-527705536741}" type="pres">
      <dgm:prSet presAssocID="{C5DB2565-B5AF-49A9-BC5E-6DC0A5A4E7FD}" presName="Name0" presStyleCnt="0">
        <dgm:presLayoutVars>
          <dgm:dir/>
          <dgm:resizeHandles val="exact"/>
        </dgm:presLayoutVars>
      </dgm:prSet>
      <dgm:spPr/>
    </dgm:pt>
    <dgm:pt modelId="{3BFE034C-328C-4E6A-9BD2-563EF24EAFBC}" type="pres">
      <dgm:prSet presAssocID="{4189651D-0CB0-4027-93BB-4C67DDF3B042}" presName="node" presStyleLbl="node1" presStyleIdx="0" presStyleCnt="6">
        <dgm:presLayoutVars>
          <dgm:bulletEnabled val="1"/>
        </dgm:presLayoutVars>
      </dgm:prSet>
      <dgm:spPr/>
    </dgm:pt>
    <dgm:pt modelId="{39C9E183-0FAC-4EAB-B0C0-CCAA4DD68AF6}" type="pres">
      <dgm:prSet presAssocID="{670285A4-D682-4F7F-9E5C-26A6AAC6E19B}" presName="sibTrans" presStyleLbl="sibTrans1D1" presStyleIdx="0" presStyleCnt="5"/>
      <dgm:spPr/>
    </dgm:pt>
    <dgm:pt modelId="{7FAC0AD1-1AD3-4162-B96B-33826F4080ED}" type="pres">
      <dgm:prSet presAssocID="{670285A4-D682-4F7F-9E5C-26A6AAC6E19B}" presName="connectorText" presStyleLbl="sibTrans1D1" presStyleIdx="0" presStyleCnt="5"/>
      <dgm:spPr/>
    </dgm:pt>
    <dgm:pt modelId="{463E4150-54F1-40F8-B294-2A9FE68F8F48}" type="pres">
      <dgm:prSet presAssocID="{FE52248B-1895-410C-B564-046770E4A56F}" presName="node" presStyleLbl="node1" presStyleIdx="1" presStyleCnt="6">
        <dgm:presLayoutVars>
          <dgm:bulletEnabled val="1"/>
        </dgm:presLayoutVars>
      </dgm:prSet>
      <dgm:spPr/>
    </dgm:pt>
    <dgm:pt modelId="{1B06B117-AA00-44CB-929E-83EEDE248CDC}" type="pres">
      <dgm:prSet presAssocID="{6631C406-67A2-4EC2-8064-4A62A117B23A}" presName="sibTrans" presStyleLbl="sibTrans1D1" presStyleIdx="1" presStyleCnt="5"/>
      <dgm:spPr/>
    </dgm:pt>
    <dgm:pt modelId="{CC76751D-0BF1-4E3E-9960-83AB2FCFA827}" type="pres">
      <dgm:prSet presAssocID="{6631C406-67A2-4EC2-8064-4A62A117B23A}" presName="connectorText" presStyleLbl="sibTrans1D1" presStyleIdx="1" presStyleCnt="5"/>
      <dgm:spPr/>
    </dgm:pt>
    <dgm:pt modelId="{EC807479-B309-47ED-9F3F-08DE2B01ABC1}" type="pres">
      <dgm:prSet presAssocID="{3FA1769C-7048-4679-BB33-7DAE19601A82}" presName="node" presStyleLbl="node1" presStyleIdx="2" presStyleCnt="6">
        <dgm:presLayoutVars>
          <dgm:bulletEnabled val="1"/>
        </dgm:presLayoutVars>
      </dgm:prSet>
      <dgm:spPr/>
    </dgm:pt>
    <dgm:pt modelId="{866D0D45-E061-4AE9-B46E-343F07C260B5}" type="pres">
      <dgm:prSet presAssocID="{3F5E4DC7-90FC-4E52-8A11-7C9BFBF5008A}" presName="sibTrans" presStyleLbl="sibTrans1D1" presStyleIdx="2" presStyleCnt="5"/>
      <dgm:spPr/>
    </dgm:pt>
    <dgm:pt modelId="{A9E21A21-8113-4EB1-874F-0D156D677D4B}" type="pres">
      <dgm:prSet presAssocID="{3F5E4DC7-90FC-4E52-8A11-7C9BFBF5008A}" presName="connectorText" presStyleLbl="sibTrans1D1" presStyleIdx="2" presStyleCnt="5"/>
      <dgm:spPr/>
    </dgm:pt>
    <dgm:pt modelId="{BF826FFB-0F29-4BDC-BC66-614FBC159420}" type="pres">
      <dgm:prSet presAssocID="{427EC927-D11B-41F0-ABB4-0AB97BAC4C31}" presName="node" presStyleLbl="node1" presStyleIdx="3" presStyleCnt="6">
        <dgm:presLayoutVars>
          <dgm:bulletEnabled val="1"/>
        </dgm:presLayoutVars>
      </dgm:prSet>
      <dgm:spPr/>
    </dgm:pt>
    <dgm:pt modelId="{788DC1AF-C057-4CCB-BB28-7AA5563D86C3}" type="pres">
      <dgm:prSet presAssocID="{23D50303-861D-4CE6-A439-B668BCA07DBE}" presName="sibTrans" presStyleLbl="sibTrans1D1" presStyleIdx="3" presStyleCnt="5"/>
      <dgm:spPr/>
    </dgm:pt>
    <dgm:pt modelId="{984FE817-EC18-4B13-B611-6D87789B3B33}" type="pres">
      <dgm:prSet presAssocID="{23D50303-861D-4CE6-A439-B668BCA07DBE}" presName="connectorText" presStyleLbl="sibTrans1D1" presStyleIdx="3" presStyleCnt="5"/>
      <dgm:spPr/>
    </dgm:pt>
    <dgm:pt modelId="{290F32E2-7AAA-4723-A6C4-E751198104C6}" type="pres">
      <dgm:prSet presAssocID="{2D77A576-4C81-4358-94C5-AAF5929B2766}" presName="node" presStyleLbl="node1" presStyleIdx="4" presStyleCnt="6">
        <dgm:presLayoutVars>
          <dgm:bulletEnabled val="1"/>
        </dgm:presLayoutVars>
      </dgm:prSet>
      <dgm:spPr/>
    </dgm:pt>
    <dgm:pt modelId="{CC11D0A4-135F-4BA0-8F48-9555D099D2E0}" type="pres">
      <dgm:prSet presAssocID="{010F4510-2767-4B72-8B81-AF03CB951D75}" presName="sibTrans" presStyleLbl="sibTrans1D1" presStyleIdx="4" presStyleCnt="5"/>
      <dgm:spPr/>
    </dgm:pt>
    <dgm:pt modelId="{5A719B97-E30F-4550-8CEB-22A7A03BB8AC}" type="pres">
      <dgm:prSet presAssocID="{010F4510-2767-4B72-8B81-AF03CB951D75}" presName="connectorText" presStyleLbl="sibTrans1D1" presStyleIdx="4" presStyleCnt="5"/>
      <dgm:spPr/>
    </dgm:pt>
    <dgm:pt modelId="{3730931A-2872-4BF2-822E-C62C693B0F5D}" type="pres">
      <dgm:prSet presAssocID="{C2421EFB-CAD8-44B7-AD15-E9656C6673E4}" presName="node" presStyleLbl="node1" presStyleIdx="5" presStyleCnt="6">
        <dgm:presLayoutVars>
          <dgm:bulletEnabled val="1"/>
        </dgm:presLayoutVars>
      </dgm:prSet>
      <dgm:spPr/>
    </dgm:pt>
  </dgm:ptLst>
  <dgm:cxnLst>
    <dgm:cxn modelId="{81083204-DC05-C847-B3A2-034CDF199EB9}" type="presOf" srcId="{010F4510-2767-4B72-8B81-AF03CB951D75}" destId="{5A719B97-E30F-4550-8CEB-22A7A03BB8AC}" srcOrd="1" destOrd="0" presId="urn:microsoft.com/office/officeart/2005/8/layout/bProcess3"/>
    <dgm:cxn modelId="{0EF5D031-AE75-E844-8389-D6BA87530C8C}" type="presOf" srcId="{4189651D-0CB0-4027-93BB-4C67DDF3B042}" destId="{3BFE034C-328C-4E6A-9BD2-563EF24EAFBC}" srcOrd="0" destOrd="0" presId="urn:microsoft.com/office/officeart/2005/8/layout/bProcess3"/>
    <dgm:cxn modelId="{B92D6A35-6601-48C5-8D2A-D425C23FF287}" srcId="{C5DB2565-B5AF-49A9-BC5E-6DC0A5A4E7FD}" destId="{FE52248B-1895-410C-B564-046770E4A56F}" srcOrd="1" destOrd="0" parTransId="{B8C24744-778C-4A16-8669-882429FCC693}" sibTransId="{6631C406-67A2-4EC2-8064-4A62A117B23A}"/>
    <dgm:cxn modelId="{431FEF38-43D4-4845-8509-E2025E9CE6CD}" srcId="{C5DB2565-B5AF-49A9-BC5E-6DC0A5A4E7FD}" destId="{2D77A576-4C81-4358-94C5-AAF5929B2766}" srcOrd="4" destOrd="0" parTransId="{DC3C595D-7543-4CEE-A81A-9220F333060F}" sibTransId="{010F4510-2767-4B72-8B81-AF03CB951D75}"/>
    <dgm:cxn modelId="{086B313A-56CB-A34F-98EE-7F1FF8AB27B2}" type="presOf" srcId="{23D50303-861D-4CE6-A439-B668BCA07DBE}" destId="{984FE817-EC18-4B13-B611-6D87789B3B33}" srcOrd="1" destOrd="0" presId="urn:microsoft.com/office/officeart/2005/8/layout/bProcess3"/>
    <dgm:cxn modelId="{73171440-974C-41E4-991D-C3C5A8A7FB15}" srcId="{C5DB2565-B5AF-49A9-BC5E-6DC0A5A4E7FD}" destId="{3FA1769C-7048-4679-BB33-7DAE19601A82}" srcOrd="2" destOrd="0" parTransId="{D073004A-F12B-4222-A7F3-80B389C8DD5D}" sibTransId="{3F5E4DC7-90FC-4E52-8A11-7C9BFBF5008A}"/>
    <dgm:cxn modelId="{6A83455F-3B93-AE45-872C-C64CD5D67454}" type="presOf" srcId="{2D77A576-4C81-4358-94C5-AAF5929B2766}" destId="{290F32E2-7AAA-4723-A6C4-E751198104C6}" srcOrd="0" destOrd="0" presId="urn:microsoft.com/office/officeart/2005/8/layout/bProcess3"/>
    <dgm:cxn modelId="{76A7D176-AE8D-DE4F-9FB3-D49B996639DE}" type="presOf" srcId="{670285A4-D682-4F7F-9E5C-26A6AAC6E19B}" destId="{7FAC0AD1-1AD3-4162-B96B-33826F4080ED}" srcOrd="1" destOrd="0" presId="urn:microsoft.com/office/officeart/2005/8/layout/bProcess3"/>
    <dgm:cxn modelId="{1771C680-CAF2-C048-BDBF-16A751FCDFA3}" type="presOf" srcId="{C2421EFB-CAD8-44B7-AD15-E9656C6673E4}" destId="{3730931A-2872-4BF2-822E-C62C693B0F5D}" srcOrd="0" destOrd="0" presId="urn:microsoft.com/office/officeart/2005/8/layout/bProcess3"/>
    <dgm:cxn modelId="{EA87DD8C-DBAC-EA47-A8C5-CC9EE197AE1A}" type="presOf" srcId="{427EC927-D11B-41F0-ABB4-0AB97BAC4C31}" destId="{BF826FFB-0F29-4BDC-BC66-614FBC159420}" srcOrd="0" destOrd="0" presId="urn:microsoft.com/office/officeart/2005/8/layout/bProcess3"/>
    <dgm:cxn modelId="{F156A593-7AA7-453C-B06F-090E3B2B1C80}" srcId="{C5DB2565-B5AF-49A9-BC5E-6DC0A5A4E7FD}" destId="{427EC927-D11B-41F0-ABB4-0AB97BAC4C31}" srcOrd="3" destOrd="0" parTransId="{67ABA20F-9910-4FCD-97C9-75120DBDEE7C}" sibTransId="{23D50303-861D-4CE6-A439-B668BCA07DBE}"/>
    <dgm:cxn modelId="{C34519A7-3A1C-6948-A1EE-59176FBF0181}" type="presOf" srcId="{3F5E4DC7-90FC-4E52-8A11-7C9BFBF5008A}" destId="{866D0D45-E061-4AE9-B46E-343F07C260B5}" srcOrd="0" destOrd="0" presId="urn:microsoft.com/office/officeart/2005/8/layout/bProcess3"/>
    <dgm:cxn modelId="{294B91B7-4AF9-3747-A61B-B802574C737E}" type="presOf" srcId="{3FA1769C-7048-4679-BB33-7DAE19601A82}" destId="{EC807479-B309-47ED-9F3F-08DE2B01ABC1}" srcOrd="0" destOrd="0" presId="urn:microsoft.com/office/officeart/2005/8/layout/bProcess3"/>
    <dgm:cxn modelId="{91AE09C2-FCCC-4ACF-89C1-1159A828BE5C}" srcId="{C5DB2565-B5AF-49A9-BC5E-6DC0A5A4E7FD}" destId="{4189651D-0CB0-4027-93BB-4C67DDF3B042}" srcOrd="0" destOrd="0" parTransId="{714AD9B5-0BAD-4E6F-9132-355C2A6B4533}" sibTransId="{670285A4-D682-4F7F-9E5C-26A6AAC6E19B}"/>
    <dgm:cxn modelId="{ADCE6AC2-ED28-514B-9E01-58B181B97B4A}" type="presOf" srcId="{FE52248B-1895-410C-B564-046770E4A56F}" destId="{463E4150-54F1-40F8-B294-2A9FE68F8F48}" srcOrd="0" destOrd="0" presId="urn:microsoft.com/office/officeart/2005/8/layout/bProcess3"/>
    <dgm:cxn modelId="{BFDC07CE-79B3-964C-84D1-7B3F95B8121C}" type="presOf" srcId="{23D50303-861D-4CE6-A439-B668BCA07DBE}" destId="{788DC1AF-C057-4CCB-BB28-7AA5563D86C3}" srcOrd="0" destOrd="0" presId="urn:microsoft.com/office/officeart/2005/8/layout/bProcess3"/>
    <dgm:cxn modelId="{52F953D3-C030-474C-A13C-E4A0F6D7F3DD}" type="presOf" srcId="{6631C406-67A2-4EC2-8064-4A62A117B23A}" destId="{CC76751D-0BF1-4E3E-9960-83AB2FCFA827}" srcOrd="1" destOrd="0" presId="urn:microsoft.com/office/officeart/2005/8/layout/bProcess3"/>
    <dgm:cxn modelId="{F6C9CBDE-E03F-B341-B8DB-A2879702C842}" type="presOf" srcId="{6631C406-67A2-4EC2-8064-4A62A117B23A}" destId="{1B06B117-AA00-44CB-929E-83EEDE248CDC}" srcOrd="0" destOrd="0" presId="urn:microsoft.com/office/officeart/2005/8/layout/bProcess3"/>
    <dgm:cxn modelId="{697BE2E4-27E4-6643-BF6D-25A5D48AE436}" type="presOf" srcId="{3F5E4DC7-90FC-4E52-8A11-7C9BFBF5008A}" destId="{A9E21A21-8113-4EB1-874F-0D156D677D4B}" srcOrd="1" destOrd="0" presId="urn:microsoft.com/office/officeart/2005/8/layout/bProcess3"/>
    <dgm:cxn modelId="{E9A9CFE9-FB58-7A4F-AB2A-90182756EA7B}" type="presOf" srcId="{010F4510-2767-4B72-8B81-AF03CB951D75}" destId="{CC11D0A4-135F-4BA0-8F48-9555D099D2E0}" srcOrd="0" destOrd="0" presId="urn:microsoft.com/office/officeart/2005/8/layout/bProcess3"/>
    <dgm:cxn modelId="{928935F2-EEFB-FB49-8CC8-6A7595E6F2F7}" type="presOf" srcId="{670285A4-D682-4F7F-9E5C-26A6AAC6E19B}" destId="{39C9E183-0FAC-4EAB-B0C0-CCAA4DD68AF6}" srcOrd="0" destOrd="0" presId="urn:microsoft.com/office/officeart/2005/8/layout/bProcess3"/>
    <dgm:cxn modelId="{436B25F4-7241-4348-A160-502AB990D131}" type="presOf" srcId="{C5DB2565-B5AF-49A9-BC5E-6DC0A5A4E7FD}" destId="{B4706114-0871-4A57-BD65-527705536741}" srcOrd="0" destOrd="0" presId="urn:microsoft.com/office/officeart/2005/8/layout/bProcess3"/>
    <dgm:cxn modelId="{BCE147F9-DC3B-4699-AF48-4F8E5F8210B1}" srcId="{C5DB2565-B5AF-49A9-BC5E-6DC0A5A4E7FD}" destId="{C2421EFB-CAD8-44B7-AD15-E9656C6673E4}" srcOrd="5" destOrd="0" parTransId="{4B98632D-039E-4A75-BC93-6AB448BAB36A}" sibTransId="{EE8BCDAC-99D1-4222-BE51-5A31F5D16FD2}"/>
    <dgm:cxn modelId="{1F177DE0-D5FF-8443-BC3D-7E7B3EA198AC}" type="presParOf" srcId="{B4706114-0871-4A57-BD65-527705536741}" destId="{3BFE034C-328C-4E6A-9BD2-563EF24EAFBC}" srcOrd="0" destOrd="0" presId="urn:microsoft.com/office/officeart/2005/8/layout/bProcess3"/>
    <dgm:cxn modelId="{44AD952C-D3A1-7147-B453-FE9C972FE481}" type="presParOf" srcId="{B4706114-0871-4A57-BD65-527705536741}" destId="{39C9E183-0FAC-4EAB-B0C0-CCAA4DD68AF6}" srcOrd="1" destOrd="0" presId="urn:microsoft.com/office/officeart/2005/8/layout/bProcess3"/>
    <dgm:cxn modelId="{E3175987-EF2E-9F4E-82FB-EC5A0F3FB3A0}" type="presParOf" srcId="{39C9E183-0FAC-4EAB-B0C0-CCAA4DD68AF6}" destId="{7FAC0AD1-1AD3-4162-B96B-33826F4080ED}" srcOrd="0" destOrd="0" presId="urn:microsoft.com/office/officeart/2005/8/layout/bProcess3"/>
    <dgm:cxn modelId="{EE6F7AC8-5E0B-DC4F-AB8C-05C9C4936B67}" type="presParOf" srcId="{B4706114-0871-4A57-BD65-527705536741}" destId="{463E4150-54F1-40F8-B294-2A9FE68F8F48}" srcOrd="2" destOrd="0" presId="urn:microsoft.com/office/officeart/2005/8/layout/bProcess3"/>
    <dgm:cxn modelId="{796FAF42-2D1D-C846-B7B0-0F674B403053}" type="presParOf" srcId="{B4706114-0871-4A57-BD65-527705536741}" destId="{1B06B117-AA00-44CB-929E-83EEDE248CDC}" srcOrd="3" destOrd="0" presId="urn:microsoft.com/office/officeart/2005/8/layout/bProcess3"/>
    <dgm:cxn modelId="{0AEA8F50-E84A-AD49-8D1A-8A9B73D8964C}" type="presParOf" srcId="{1B06B117-AA00-44CB-929E-83EEDE248CDC}" destId="{CC76751D-0BF1-4E3E-9960-83AB2FCFA827}" srcOrd="0" destOrd="0" presId="urn:microsoft.com/office/officeart/2005/8/layout/bProcess3"/>
    <dgm:cxn modelId="{60790D7C-77A3-954E-A05D-B5A1BFC89FF2}" type="presParOf" srcId="{B4706114-0871-4A57-BD65-527705536741}" destId="{EC807479-B309-47ED-9F3F-08DE2B01ABC1}" srcOrd="4" destOrd="0" presId="urn:microsoft.com/office/officeart/2005/8/layout/bProcess3"/>
    <dgm:cxn modelId="{7F85C69D-3DD8-C04A-B052-9FD34D938832}" type="presParOf" srcId="{B4706114-0871-4A57-BD65-527705536741}" destId="{866D0D45-E061-4AE9-B46E-343F07C260B5}" srcOrd="5" destOrd="0" presId="urn:microsoft.com/office/officeart/2005/8/layout/bProcess3"/>
    <dgm:cxn modelId="{24A2FD2B-E60D-7241-90C9-4DEC88C82559}" type="presParOf" srcId="{866D0D45-E061-4AE9-B46E-343F07C260B5}" destId="{A9E21A21-8113-4EB1-874F-0D156D677D4B}" srcOrd="0" destOrd="0" presId="urn:microsoft.com/office/officeart/2005/8/layout/bProcess3"/>
    <dgm:cxn modelId="{FEF772F8-71B0-5F43-B803-2E7F7EA99AE5}" type="presParOf" srcId="{B4706114-0871-4A57-BD65-527705536741}" destId="{BF826FFB-0F29-4BDC-BC66-614FBC159420}" srcOrd="6" destOrd="0" presId="urn:microsoft.com/office/officeart/2005/8/layout/bProcess3"/>
    <dgm:cxn modelId="{C1789B5C-A0F7-8F4B-8D42-6E572B683C04}" type="presParOf" srcId="{B4706114-0871-4A57-BD65-527705536741}" destId="{788DC1AF-C057-4CCB-BB28-7AA5563D86C3}" srcOrd="7" destOrd="0" presId="urn:microsoft.com/office/officeart/2005/8/layout/bProcess3"/>
    <dgm:cxn modelId="{AB76B787-2C5F-D84D-A915-30E7D88BB030}" type="presParOf" srcId="{788DC1AF-C057-4CCB-BB28-7AA5563D86C3}" destId="{984FE817-EC18-4B13-B611-6D87789B3B33}" srcOrd="0" destOrd="0" presId="urn:microsoft.com/office/officeart/2005/8/layout/bProcess3"/>
    <dgm:cxn modelId="{AF3B1CDD-5F06-F24C-9F3D-242002CFC462}" type="presParOf" srcId="{B4706114-0871-4A57-BD65-527705536741}" destId="{290F32E2-7AAA-4723-A6C4-E751198104C6}" srcOrd="8" destOrd="0" presId="urn:microsoft.com/office/officeart/2005/8/layout/bProcess3"/>
    <dgm:cxn modelId="{51C96970-022B-444F-9353-3A265517FCA6}" type="presParOf" srcId="{B4706114-0871-4A57-BD65-527705536741}" destId="{CC11D0A4-135F-4BA0-8F48-9555D099D2E0}" srcOrd="9" destOrd="0" presId="urn:microsoft.com/office/officeart/2005/8/layout/bProcess3"/>
    <dgm:cxn modelId="{64BBB3FC-792B-794A-91E5-B95D2AA7C9C0}" type="presParOf" srcId="{CC11D0A4-135F-4BA0-8F48-9555D099D2E0}" destId="{5A719B97-E30F-4550-8CEB-22A7A03BB8AC}" srcOrd="0" destOrd="0" presId="urn:microsoft.com/office/officeart/2005/8/layout/bProcess3"/>
    <dgm:cxn modelId="{D8C52C49-E47A-4244-AE68-76C63207DAE3}" type="presParOf" srcId="{B4706114-0871-4A57-BD65-527705536741}" destId="{3730931A-2872-4BF2-822E-C62C693B0F5D}" srcOrd="10" destOrd="0" presId="urn:microsoft.com/office/officeart/2005/8/layout/b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9E183-0FAC-4EAB-B0C0-CCAA4DD68AF6}">
      <dsp:nvSpPr>
        <dsp:cNvPr id="0" name=""/>
        <dsp:cNvSpPr/>
      </dsp:nvSpPr>
      <dsp:spPr>
        <a:xfrm>
          <a:off x="2711044" y="802467"/>
          <a:ext cx="592383" cy="91440"/>
        </a:xfrm>
        <a:custGeom>
          <a:avLst/>
          <a:gdLst/>
          <a:ahLst/>
          <a:cxnLst/>
          <a:rect l="0" t="0" r="0" b="0"/>
          <a:pathLst>
            <a:path>
              <a:moveTo>
                <a:pt x="0" y="45720"/>
              </a:moveTo>
              <a:lnTo>
                <a:pt x="5923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n>
              <a:noFill/>
            </a:ln>
            <a:latin typeface="Calibri Light" panose="020F0302020204030204" pitchFamily="34" charset="0"/>
            <a:cs typeface="Calibri Light" panose="020F0302020204030204" pitchFamily="34" charset="0"/>
          </a:endParaRPr>
        </a:p>
      </dsp:txBody>
      <dsp:txXfrm>
        <a:off x="2991661" y="845069"/>
        <a:ext cx="31149" cy="6235"/>
      </dsp:txXfrm>
    </dsp:sp>
    <dsp:sp modelId="{3BFE034C-328C-4E6A-9BD2-563EF24EAFBC}">
      <dsp:nvSpPr>
        <dsp:cNvPr id="0" name=""/>
        <dsp:cNvSpPr/>
      </dsp:nvSpPr>
      <dsp:spPr>
        <a:xfrm>
          <a:off x="4222" y="35600"/>
          <a:ext cx="2708622" cy="16251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1"/>
          </a:pPr>
          <a:r>
            <a:rPr lang="en-US" sz="2000" b="0" kern="1200">
              <a:ln>
                <a:noFill/>
              </a:ln>
              <a:latin typeface="Calibri Light" panose="020F0302020204030204" pitchFamily="34" charset="0"/>
              <a:cs typeface="Calibri Light" panose="020F0302020204030204" pitchFamily="34" charset="0"/>
            </a:rPr>
            <a:t>800 BC</a:t>
          </a:r>
        </a:p>
        <a:p>
          <a:pPr marL="0" lvl="0" indent="0" algn="ctr" defTabSz="889000">
            <a:lnSpc>
              <a:spcPct val="90000"/>
            </a:lnSpc>
            <a:spcBef>
              <a:spcPct val="0"/>
            </a:spcBef>
            <a:spcAft>
              <a:spcPct val="35000"/>
            </a:spcAft>
            <a:buNone/>
            <a:defRPr b="1"/>
          </a:pPr>
          <a:r>
            <a:rPr lang="en-US" sz="1400" b="0" kern="1200" dirty="0">
              <a:ln>
                <a:noFill/>
              </a:ln>
              <a:latin typeface="Calibri Light" panose="020F0302020204030204" pitchFamily="34" charset="0"/>
              <a:cs typeface="Calibri Light" panose="020F0302020204030204" pitchFamily="34" charset="0"/>
            </a:rPr>
            <a:t>Merchants in Ancient Greece at the ‘Agora’</a:t>
          </a:r>
          <a:endParaRPr lang="en-US" sz="2000" b="0" kern="1200">
            <a:ln>
              <a:noFill/>
            </a:ln>
            <a:latin typeface="Calibri Light" panose="020F0302020204030204" pitchFamily="34" charset="0"/>
            <a:cs typeface="Calibri Light" panose="020F0302020204030204" pitchFamily="34" charset="0"/>
          </a:endParaRPr>
        </a:p>
      </dsp:txBody>
      <dsp:txXfrm>
        <a:off x="4222" y="35600"/>
        <a:ext cx="2708622" cy="1625173"/>
      </dsp:txXfrm>
    </dsp:sp>
    <dsp:sp modelId="{1B06B117-AA00-44CB-929E-83EEDE248CDC}">
      <dsp:nvSpPr>
        <dsp:cNvPr id="0" name=""/>
        <dsp:cNvSpPr/>
      </dsp:nvSpPr>
      <dsp:spPr>
        <a:xfrm>
          <a:off x="1358533" y="1658974"/>
          <a:ext cx="3331605" cy="592383"/>
        </a:xfrm>
        <a:custGeom>
          <a:avLst/>
          <a:gdLst/>
          <a:ahLst/>
          <a:cxnLst/>
          <a:rect l="0" t="0" r="0" b="0"/>
          <a:pathLst>
            <a:path>
              <a:moveTo>
                <a:pt x="3331605" y="0"/>
              </a:moveTo>
              <a:lnTo>
                <a:pt x="3331605" y="313291"/>
              </a:lnTo>
              <a:lnTo>
                <a:pt x="0" y="313291"/>
              </a:lnTo>
              <a:lnTo>
                <a:pt x="0" y="59238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n>
              <a:noFill/>
            </a:ln>
            <a:latin typeface="Calibri Light" panose="020F0302020204030204" pitchFamily="34" charset="0"/>
            <a:cs typeface="Calibri Light" panose="020F0302020204030204" pitchFamily="34" charset="0"/>
          </a:endParaRPr>
        </a:p>
      </dsp:txBody>
      <dsp:txXfrm>
        <a:off x="2939602" y="1952047"/>
        <a:ext cx="169467" cy="6235"/>
      </dsp:txXfrm>
    </dsp:sp>
    <dsp:sp modelId="{463E4150-54F1-40F8-B294-2A9FE68F8F48}">
      <dsp:nvSpPr>
        <dsp:cNvPr id="0" name=""/>
        <dsp:cNvSpPr/>
      </dsp:nvSpPr>
      <dsp:spPr>
        <a:xfrm>
          <a:off x="3335827" y="35600"/>
          <a:ext cx="2708622" cy="16251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1"/>
          </a:pPr>
          <a:r>
            <a:rPr lang="en-US" sz="2000" b="0" kern="1200">
              <a:ln>
                <a:noFill/>
              </a:ln>
              <a:latin typeface="Calibri Light" panose="020F0302020204030204" pitchFamily="34" charset="0"/>
              <a:cs typeface="Calibri Light" panose="020F0302020204030204" pitchFamily="34" charset="0"/>
            </a:rPr>
            <a:t>13th-16th Century</a:t>
          </a:r>
        </a:p>
        <a:p>
          <a:pPr marL="0" lvl="0" indent="0" algn="ctr" defTabSz="889000">
            <a:lnSpc>
              <a:spcPct val="90000"/>
            </a:lnSpc>
            <a:spcBef>
              <a:spcPct val="0"/>
            </a:spcBef>
            <a:spcAft>
              <a:spcPct val="35000"/>
            </a:spcAft>
            <a:buNone/>
            <a:defRPr b="1"/>
          </a:pPr>
          <a:r>
            <a:rPr lang="en-US" sz="1400" b="0" kern="1200">
              <a:ln>
                <a:noFill/>
              </a:ln>
              <a:latin typeface="Calibri Light" panose="020F0302020204030204" pitchFamily="34" charset="0"/>
              <a:cs typeface="Calibri Light" panose="020F0302020204030204" pitchFamily="34" charset="0"/>
            </a:rPr>
            <a:t>The medieval market places (e.g. The Raw), Bazaars of Middle East (e.g. Grand Bazaar in Istanbul) </a:t>
          </a:r>
          <a:endParaRPr lang="en-US" sz="2000" b="0" kern="1200">
            <a:ln>
              <a:noFill/>
            </a:ln>
            <a:latin typeface="Calibri Light" panose="020F0302020204030204" pitchFamily="34" charset="0"/>
            <a:cs typeface="Calibri Light" panose="020F0302020204030204" pitchFamily="34" charset="0"/>
          </a:endParaRPr>
        </a:p>
      </dsp:txBody>
      <dsp:txXfrm>
        <a:off x="3335827" y="35600"/>
        <a:ext cx="2708622" cy="1625173"/>
      </dsp:txXfrm>
    </dsp:sp>
    <dsp:sp modelId="{866D0D45-E061-4AE9-B46E-343F07C260B5}">
      <dsp:nvSpPr>
        <dsp:cNvPr id="0" name=""/>
        <dsp:cNvSpPr/>
      </dsp:nvSpPr>
      <dsp:spPr>
        <a:xfrm>
          <a:off x="2711044" y="3050624"/>
          <a:ext cx="592383" cy="91440"/>
        </a:xfrm>
        <a:custGeom>
          <a:avLst/>
          <a:gdLst/>
          <a:ahLst/>
          <a:cxnLst/>
          <a:rect l="0" t="0" r="0" b="0"/>
          <a:pathLst>
            <a:path>
              <a:moveTo>
                <a:pt x="0" y="45720"/>
              </a:moveTo>
              <a:lnTo>
                <a:pt x="5923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n>
              <a:noFill/>
            </a:ln>
            <a:latin typeface="Calibri Light" panose="020F0302020204030204" pitchFamily="34" charset="0"/>
            <a:cs typeface="Calibri Light" panose="020F0302020204030204" pitchFamily="34" charset="0"/>
          </a:endParaRPr>
        </a:p>
      </dsp:txBody>
      <dsp:txXfrm>
        <a:off x="2991661" y="3093226"/>
        <a:ext cx="31149" cy="6235"/>
      </dsp:txXfrm>
    </dsp:sp>
    <dsp:sp modelId="{EC807479-B309-47ED-9F3F-08DE2B01ABC1}">
      <dsp:nvSpPr>
        <dsp:cNvPr id="0" name=""/>
        <dsp:cNvSpPr/>
      </dsp:nvSpPr>
      <dsp:spPr>
        <a:xfrm>
          <a:off x="4222" y="2283757"/>
          <a:ext cx="2708622" cy="16251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1"/>
          </a:pPr>
          <a:r>
            <a:rPr lang="en-US" sz="2000" b="0" kern="1200">
              <a:ln>
                <a:noFill/>
              </a:ln>
              <a:latin typeface="Calibri Light" panose="020F0302020204030204" pitchFamily="34" charset="0"/>
              <a:cs typeface="Calibri Light" panose="020F0302020204030204" pitchFamily="34" charset="0"/>
            </a:rPr>
            <a:t>17th Century</a:t>
          </a:r>
        </a:p>
        <a:p>
          <a:pPr marL="0" lvl="0" indent="0" algn="ctr" defTabSz="889000">
            <a:lnSpc>
              <a:spcPct val="90000"/>
            </a:lnSpc>
            <a:spcBef>
              <a:spcPct val="0"/>
            </a:spcBef>
            <a:spcAft>
              <a:spcPct val="35000"/>
            </a:spcAft>
            <a:buNone/>
            <a:defRPr b="1"/>
          </a:pPr>
          <a:r>
            <a:rPr lang="en-US" sz="1400" b="0" kern="1200">
              <a:ln>
                <a:noFill/>
              </a:ln>
              <a:latin typeface="Calibri Light" panose="020F0302020204030204" pitchFamily="34" charset="0"/>
              <a:cs typeface="Calibri Light" panose="020F0302020204030204" pitchFamily="34" charset="0"/>
            </a:rPr>
            <a:t>Local stores substituting market stalls</a:t>
          </a:r>
          <a:endParaRPr lang="en-US" sz="2000" b="0" kern="1200">
            <a:ln>
              <a:noFill/>
            </a:ln>
            <a:latin typeface="Calibri Light" panose="020F0302020204030204" pitchFamily="34" charset="0"/>
            <a:cs typeface="Calibri Light" panose="020F0302020204030204" pitchFamily="34" charset="0"/>
          </a:endParaRPr>
        </a:p>
      </dsp:txBody>
      <dsp:txXfrm>
        <a:off x="4222" y="2283757"/>
        <a:ext cx="2708622" cy="1625173"/>
      </dsp:txXfrm>
    </dsp:sp>
    <dsp:sp modelId="{788DC1AF-C057-4CCB-BB28-7AA5563D86C3}">
      <dsp:nvSpPr>
        <dsp:cNvPr id="0" name=""/>
        <dsp:cNvSpPr/>
      </dsp:nvSpPr>
      <dsp:spPr>
        <a:xfrm>
          <a:off x="1358533" y="3907130"/>
          <a:ext cx="3331605" cy="592383"/>
        </a:xfrm>
        <a:custGeom>
          <a:avLst/>
          <a:gdLst/>
          <a:ahLst/>
          <a:cxnLst/>
          <a:rect l="0" t="0" r="0" b="0"/>
          <a:pathLst>
            <a:path>
              <a:moveTo>
                <a:pt x="3331605" y="0"/>
              </a:moveTo>
              <a:lnTo>
                <a:pt x="3331605" y="313291"/>
              </a:lnTo>
              <a:lnTo>
                <a:pt x="0" y="313291"/>
              </a:lnTo>
              <a:lnTo>
                <a:pt x="0" y="59238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n>
              <a:noFill/>
            </a:ln>
            <a:latin typeface="Calibri Light" panose="020F0302020204030204" pitchFamily="34" charset="0"/>
            <a:cs typeface="Calibri Light" panose="020F0302020204030204" pitchFamily="34" charset="0"/>
          </a:endParaRPr>
        </a:p>
      </dsp:txBody>
      <dsp:txXfrm>
        <a:off x="2939602" y="4200204"/>
        <a:ext cx="169467" cy="6235"/>
      </dsp:txXfrm>
    </dsp:sp>
    <dsp:sp modelId="{BF826FFB-0F29-4BDC-BC66-614FBC159420}">
      <dsp:nvSpPr>
        <dsp:cNvPr id="0" name=""/>
        <dsp:cNvSpPr/>
      </dsp:nvSpPr>
      <dsp:spPr>
        <a:xfrm>
          <a:off x="3335827" y="2283757"/>
          <a:ext cx="2708622" cy="16251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1"/>
          </a:pPr>
          <a:r>
            <a:rPr lang="en-US" sz="2000" b="0" kern="1200">
              <a:ln>
                <a:noFill/>
              </a:ln>
              <a:latin typeface="Calibri Light" panose="020F0302020204030204" pitchFamily="34" charset="0"/>
              <a:cs typeface="Calibri Light" panose="020F0302020204030204" pitchFamily="34" charset="0"/>
            </a:rPr>
            <a:t>19th Century</a:t>
          </a:r>
        </a:p>
        <a:p>
          <a:pPr marL="0" lvl="0" indent="0" algn="ctr" defTabSz="889000">
            <a:lnSpc>
              <a:spcPct val="90000"/>
            </a:lnSpc>
            <a:spcBef>
              <a:spcPct val="0"/>
            </a:spcBef>
            <a:spcAft>
              <a:spcPct val="35000"/>
            </a:spcAft>
            <a:buNone/>
            <a:defRPr b="1"/>
          </a:pPr>
          <a:r>
            <a:rPr lang="en-US" sz="1400" b="0" kern="1200">
              <a:ln>
                <a:noFill/>
              </a:ln>
              <a:latin typeface="Calibri Light" panose="020F0302020204030204" pitchFamily="34" charset="0"/>
              <a:cs typeface="Calibri Light" panose="020F0302020204030204" pitchFamily="34" charset="0"/>
            </a:rPr>
            <a:t>Modern day department stores</a:t>
          </a:r>
          <a:endParaRPr lang="en-US" sz="2000" b="0" kern="1200">
            <a:ln>
              <a:noFill/>
            </a:ln>
            <a:latin typeface="Calibri Light" panose="020F0302020204030204" pitchFamily="34" charset="0"/>
            <a:cs typeface="Calibri Light" panose="020F0302020204030204" pitchFamily="34" charset="0"/>
          </a:endParaRPr>
        </a:p>
      </dsp:txBody>
      <dsp:txXfrm>
        <a:off x="3335827" y="2283757"/>
        <a:ext cx="2708622" cy="1625173"/>
      </dsp:txXfrm>
    </dsp:sp>
    <dsp:sp modelId="{CC11D0A4-135F-4BA0-8F48-9555D099D2E0}">
      <dsp:nvSpPr>
        <dsp:cNvPr id="0" name=""/>
        <dsp:cNvSpPr/>
      </dsp:nvSpPr>
      <dsp:spPr>
        <a:xfrm>
          <a:off x="2711044" y="5298780"/>
          <a:ext cx="592383" cy="91440"/>
        </a:xfrm>
        <a:custGeom>
          <a:avLst/>
          <a:gdLst/>
          <a:ahLst/>
          <a:cxnLst/>
          <a:rect l="0" t="0" r="0" b="0"/>
          <a:pathLst>
            <a:path>
              <a:moveTo>
                <a:pt x="0" y="45720"/>
              </a:moveTo>
              <a:lnTo>
                <a:pt x="5923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n>
              <a:noFill/>
            </a:ln>
            <a:latin typeface="Calibri Light" panose="020F0302020204030204" pitchFamily="34" charset="0"/>
            <a:cs typeface="Calibri Light" panose="020F0302020204030204" pitchFamily="34" charset="0"/>
          </a:endParaRPr>
        </a:p>
      </dsp:txBody>
      <dsp:txXfrm>
        <a:off x="2991661" y="5341382"/>
        <a:ext cx="31149" cy="6235"/>
      </dsp:txXfrm>
    </dsp:sp>
    <dsp:sp modelId="{290F32E2-7AAA-4723-A6C4-E751198104C6}">
      <dsp:nvSpPr>
        <dsp:cNvPr id="0" name=""/>
        <dsp:cNvSpPr/>
      </dsp:nvSpPr>
      <dsp:spPr>
        <a:xfrm>
          <a:off x="4222" y="4531913"/>
          <a:ext cx="2708622" cy="16251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1"/>
          </a:pPr>
          <a:r>
            <a:rPr lang="en-US" sz="2000" b="0" kern="1200">
              <a:ln>
                <a:noFill/>
              </a:ln>
              <a:latin typeface="Calibri Light" panose="020F0302020204030204" pitchFamily="34" charset="0"/>
              <a:cs typeface="Calibri Light" panose="020F0302020204030204" pitchFamily="34" charset="0"/>
            </a:rPr>
            <a:t>20th Century</a:t>
          </a:r>
        </a:p>
        <a:p>
          <a:pPr marL="0" lvl="0" indent="0" algn="ctr" defTabSz="889000">
            <a:lnSpc>
              <a:spcPct val="90000"/>
            </a:lnSpc>
            <a:spcBef>
              <a:spcPct val="0"/>
            </a:spcBef>
            <a:spcAft>
              <a:spcPct val="35000"/>
            </a:spcAft>
            <a:buNone/>
            <a:defRPr b="1"/>
          </a:pPr>
          <a:r>
            <a:rPr lang="en-US" sz="1400" b="0" kern="1200">
              <a:ln>
                <a:noFill/>
              </a:ln>
              <a:latin typeface="Calibri Light" panose="020F0302020204030204" pitchFamily="34" charset="0"/>
              <a:cs typeface="Calibri Light" panose="020F0302020204030204" pitchFamily="34" charset="0"/>
            </a:rPr>
            <a:t>Out-of-town shopping malls, supermarkets, chain stores, multicategory stores</a:t>
          </a:r>
          <a:endParaRPr lang="en-US" sz="2000" b="0" kern="1200">
            <a:ln>
              <a:noFill/>
            </a:ln>
            <a:latin typeface="Calibri Light" panose="020F0302020204030204" pitchFamily="34" charset="0"/>
            <a:cs typeface="Calibri Light" panose="020F0302020204030204" pitchFamily="34" charset="0"/>
          </a:endParaRPr>
        </a:p>
      </dsp:txBody>
      <dsp:txXfrm>
        <a:off x="4222" y="4531913"/>
        <a:ext cx="2708622" cy="1625173"/>
      </dsp:txXfrm>
    </dsp:sp>
    <dsp:sp modelId="{3730931A-2872-4BF2-822E-C62C693B0F5D}">
      <dsp:nvSpPr>
        <dsp:cNvPr id="0" name=""/>
        <dsp:cNvSpPr/>
      </dsp:nvSpPr>
      <dsp:spPr>
        <a:xfrm>
          <a:off x="3335827" y="4531913"/>
          <a:ext cx="2708622" cy="16251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1"/>
          </a:pPr>
          <a:r>
            <a:rPr lang="en-US" sz="2000" b="0" kern="1200" dirty="0">
              <a:ln>
                <a:noFill/>
              </a:ln>
              <a:latin typeface="Calibri Light" panose="020F0302020204030204" pitchFamily="34" charset="0"/>
              <a:cs typeface="Calibri Light" panose="020F0302020204030204" pitchFamily="34" charset="0"/>
            </a:rPr>
            <a:t>21st Century</a:t>
          </a:r>
        </a:p>
        <a:p>
          <a:pPr marL="0" lvl="0" indent="0" algn="ctr" defTabSz="889000">
            <a:lnSpc>
              <a:spcPct val="90000"/>
            </a:lnSpc>
            <a:spcBef>
              <a:spcPct val="0"/>
            </a:spcBef>
            <a:spcAft>
              <a:spcPct val="35000"/>
            </a:spcAft>
            <a:buNone/>
            <a:defRPr b="1"/>
          </a:pPr>
          <a:r>
            <a:rPr lang="en-US" sz="1400" b="0" kern="1200" dirty="0">
              <a:ln>
                <a:noFill/>
              </a:ln>
              <a:latin typeface="Calibri Light" panose="020F0302020204030204" pitchFamily="34" charset="0"/>
              <a:cs typeface="Calibri Light" panose="020F0302020204030204" pitchFamily="34" charset="0"/>
            </a:rPr>
            <a:t>Online retailing (e.g. click-and-collect, one-click purchasing and next day delivery</a:t>
          </a:r>
        </a:p>
        <a:p>
          <a:pPr marL="0" lvl="0" indent="0" algn="ctr" defTabSz="889000">
            <a:lnSpc>
              <a:spcPct val="90000"/>
            </a:lnSpc>
            <a:spcBef>
              <a:spcPct val="0"/>
            </a:spcBef>
            <a:spcAft>
              <a:spcPct val="35000"/>
            </a:spcAft>
            <a:buNone/>
            <a:defRPr b="1"/>
          </a:pPr>
          <a:r>
            <a:rPr lang="en-US" sz="1400" b="0" kern="1200" dirty="0">
              <a:ln>
                <a:noFill/>
              </a:ln>
              <a:latin typeface="Calibri Light" panose="020F0302020204030204" pitchFamily="34" charset="0"/>
              <a:cs typeface="Calibri Light" panose="020F0302020204030204" pitchFamily="34" charset="0"/>
            </a:rPr>
            <a:t>&amp;</a:t>
          </a:r>
        </a:p>
        <a:p>
          <a:pPr marL="0" lvl="0" indent="0" algn="ctr" defTabSz="889000">
            <a:lnSpc>
              <a:spcPct val="90000"/>
            </a:lnSpc>
            <a:spcBef>
              <a:spcPct val="0"/>
            </a:spcBef>
            <a:spcAft>
              <a:spcPct val="35000"/>
            </a:spcAft>
            <a:buNone/>
            <a:defRPr b="1"/>
          </a:pPr>
          <a:r>
            <a:rPr lang="en-US" sz="1400" b="0" kern="1200" dirty="0">
              <a:ln>
                <a:noFill/>
              </a:ln>
              <a:latin typeface="Calibri Light" panose="020F0302020204030204" pitchFamily="34" charset="0"/>
              <a:cs typeface="Calibri Light" panose="020F0302020204030204" pitchFamily="34" charset="0"/>
            </a:rPr>
            <a:t>Down-town shopping malls</a:t>
          </a:r>
          <a:endParaRPr lang="en-US" sz="2000" b="0" kern="1200" dirty="0">
            <a:ln>
              <a:noFill/>
            </a:ln>
            <a:latin typeface="Calibri Light" panose="020F0302020204030204" pitchFamily="34" charset="0"/>
            <a:cs typeface="Calibri Light" panose="020F0302020204030204" pitchFamily="34" charset="0"/>
          </a:endParaRPr>
        </a:p>
      </dsp:txBody>
      <dsp:txXfrm>
        <a:off x="3335827" y="4531913"/>
        <a:ext cx="2708622" cy="162517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1C02866-B2FE-49E7-B60D-DFE44F164241}" type="slidenum">
              <a:rPr lang="en-US"/>
              <a:pPr>
                <a:defRPr/>
              </a:pPr>
              <a:t>‹#›</a:t>
            </a:fld>
            <a:endParaRPr lang="en-US"/>
          </a:p>
        </p:txBody>
      </p:sp>
    </p:spTree>
    <p:extLst>
      <p:ext uri="{BB962C8B-B14F-4D97-AF65-F5344CB8AC3E}">
        <p14:creationId xmlns:p14="http://schemas.microsoft.com/office/powerpoint/2010/main" val="546914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0AC66B6-D810-440C-B946-7316E6507AE2}" type="slidenum">
              <a:rPr lang="en-US"/>
              <a:pPr>
                <a:defRPr/>
              </a:pPr>
              <a:t>‹#›</a:t>
            </a:fld>
            <a:endParaRPr lang="en-US"/>
          </a:p>
        </p:txBody>
      </p:sp>
    </p:spTree>
    <p:extLst>
      <p:ext uri="{BB962C8B-B14F-4D97-AF65-F5344CB8AC3E}">
        <p14:creationId xmlns:p14="http://schemas.microsoft.com/office/powerpoint/2010/main" val="3925366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xfrm>
            <a:off x="381000" y="685800"/>
            <a:ext cx="6096000" cy="3429000"/>
          </a:xfrm>
          <a:ln/>
        </p:spPr>
      </p:sp>
      <p:sp>
        <p:nvSpPr>
          <p:cNvPr id="14339" name="Platshållare för anteckningar 2"/>
          <p:cNvSpPr>
            <a:spLocks noGrp="1"/>
          </p:cNvSpPr>
          <p:nvPr>
            <p:ph type="body" idx="1"/>
          </p:nvPr>
        </p:nvSpPr>
        <p:spPr>
          <a:noFill/>
          <a:ln/>
        </p:spPr>
        <p:txBody>
          <a:bodyPr/>
          <a:lstStyle/>
          <a:p>
            <a:pPr eaLnBrk="1" hangingPunct="1"/>
            <a:endParaRPr lang="sv-SE"/>
          </a:p>
        </p:txBody>
      </p:sp>
      <p:sp>
        <p:nvSpPr>
          <p:cNvPr id="14340" name="Platshållare för bildnummer 3"/>
          <p:cNvSpPr>
            <a:spLocks noGrp="1"/>
          </p:cNvSpPr>
          <p:nvPr>
            <p:ph type="sldNum" sz="quarter" idx="5"/>
          </p:nvPr>
        </p:nvSpPr>
        <p:spPr>
          <a:noFill/>
        </p:spPr>
        <p:txBody>
          <a:bodyPr/>
          <a:lstStyle/>
          <a:p>
            <a:fld id="{700A6616-E1AD-44E7-9A28-0129D8092102}" type="slidenum">
              <a:rPr lang="en-US" smtClean="0"/>
              <a:pPr/>
              <a:t>3</a:t>
            </a:fld>
            <a:endParaRPr lang="en-US"/>
          </a:p>
        </p:txBody>
      </p:sp>
    </p:spTree>
    <p:extLst>
      <p:ext uri="{BB962C8B-B14F-4D97-AF65-F5344CB8AC3E}">
        <p14:creationId xmlns:p14="http://schemas.microsoft.com/office/powerpoint/2010/main" val="132141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AC66B6-D810-440C-B946-7316E6507AE2}" type="slidenum">
              <a:rPr lang="en-US" smtClean="0"/>
              <a:pPr>
                <a:defRPr/>
              </a:pPr>
              <a:t>4</a:t>
            </a:fld>
            <a:endParaRPr lang="en-US"/>
          </a:p>
        </p:txBody>
      </p:sp>
    </p:spTree>
    <p:extLst>
      <p:ext uri="{BB962C8B-B14F-4D97-AF65-F5344CB8AC3E}">
        <p14:creationId xmlns:p14="http://schemas.microsoft.com/office/powerpoint/2010/main" val="93976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European retail action plan -2013</a:t>
            </a:r>
          </a:p>
          <a:p>
            <a:r>
              <a:rPr lang="en-GB" dirty="0"/>
              <a:t>It took until 2018 to</a:t>
            </a:r>
            <a:r>
              <a:rPr lang="en-GB" baseline="0" dirty="0"/>
              <a:t> start addressing the challenges of smaller retailers in rural places</a:t>
            </a:r>
          </a:p>
          <a:p>
            <a:endParaRPr lang="en-GB" dirty="0"/>
          </a:p>
        </p:txBody>
      </p:sp>
      <p:sp>
        <p:nvSpPr>
          <p:cNvPr id="4" name="Slide Number Placeholder 3"/>
          <p:cNvSpPr>
            <a:spLocks noGrp="1"/>
          </p:cNvSpPr>
          <p:nvPr>
            <p:ph type="sldNum" sz="quarter" idx="10"/>
          </p:nvPr>
        </p:nvSpPr>
        <p:spPr/>
        <p:txBody>
          <a:bodyPr/>
          <a:lstStyle/>
          <a:p>
            <a:pPr>
              <a:defRPr/>
            </a:pPr>
            <a:fld id="{10AC66B6-D810-440C-B946-7316E6507AE2}" type="slidenum">
              <a:rPr lang="en-US" smtClean="0"/>
              <a:pPr>
                <a:defRPr/>
              </a:pPr>
              <a:t>5</a:t>
            </a:fld>
            <a:endParaRPr lang="en-US"/>
          </a:p>
        </p:txBody>
      </p:sp>
    </p:spTree>
    <p:extLst>
      <p:ext uri="{BB962C8B-B14F-4D97-AF65-F5344CB8AC3E}">
        <p14:creationId xmlns:p14="http://schemas.microsoft.com/office/powerpoint/2010/main" val="418437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7" descr="förstasida_farg"/>
          <p:cNvPicPr>
            <a:picLocks noChangeAspect="1" noChangeArrowheads="1"/>
          </p:cNvPicPr>
          <p:nvPr/>
        </p:nvPicPr>
        <p:blipFill>
          <a:blip r:embed="rId2" cstate="print"/>
          <a:srcRect r="8929"/>
          <a:stretch>
            <a:fillRect/>
          </a:stretch>
        </p:blipFill>
        <p:spPr bwMode="auto">
          <a:xfrm>
            <a:off x="-48683" y="549276"/>
            <a:ext cx="12240684" cy="5248275"/>
          </a:xfrm>
          <a:prstGeom prst="rect">
            <a:avLst/>
          </a:prstGeom>
          <a:noFill/>
          <a:ln w="9525">
            <a:noFill/>
            <a:miter lim="800000"/>
            <a:headEnd/>
            <a:tailEnd/>
          </a:ln>
        </p:spPr>
      </p:pic>
      <p:pic>
        <p:nvPicPr>
          <p:cNvPr id="5" name="Picture 15" descr="logo_eng_farg"/>
          <p:cNvPicPr>
            <a:picLocks noChangeAspect="1" noChangeArrowheads="1"/>
          </p:cNvPicPr>
          <p:nvPr/>
        </p:nvPicPr>
        <p:blipFill>
          <a:blip r:embed="rId3" cstate="print"/>
          <a:srcRect/>
          <a:stretch>
            <a:fillRect/>
          </a:stretch>
        </p:blipFill>
        <p:spPr bwMode="auto">
          <a:xfrm>
            <a:off x="8976785" y="6021389"/>
            <a:ext cx="2999316" cy="719137"/>
          </a:xfrm>
          <a:prstGeom prst="rect">
            <a:avLst/>
          </a:prstGeom>
          <a:noFill/>
          <a:ln w="9525">
            <a:noFill/>
            <a:miter lim="800000"/>
            <a:headEnd/>
            <a:tailEnd/>
          </a:ln>
        </p:spPr>
      </p:pic>
      <p:sp>
        <p:nvSpPr>
          <p:cNvPr id="3075" name="Rectangle 3"/>
          <p:cNvSpPr>
            <a:spLocks noGrp="1" noChangeArrowheads="1"/>
          </p:cNvSpPr>
          <p:nvPr>
            <p:ph type="ctrTitle"/>
          </p:nvPr>
        </p:nvSpPr>
        <p:spPr>
          <a:xfrm>
            <a:off x="2937933" y="2371725"/>
            <a:ext cx="8534400" cy="603250"/>
          </a:xfrm>
        </p:spPr>
        <p:txBody>
          <a:bodyPr/>
          <a:lstStyle>
            <a:lvl1pPr>
              <a:defRPr sz="3200">
                <a:solidFill>
                  <a:schemeClr val="bg1"/>
                </a:solidFill>
              </a:defRPr>
            </a:lvl1pPr>
          </a:lstStyle>
          <a:p>
            <a:r>
              <a:rPr lang="en-US" noProof="0"/>
              <a:t>Click to edit Master title style</a:t>
            </a:r>
          </a:p>
        </p:txBody>
      </p:sp>
      <p:sp>
        <p:nvSpPr>
          <p:cNvPr id="3076" name="Rectangle 4"/>
          <p:cNvSpPr>
            <a:spLocks noGrp="1" noChangeArrowheads="1"/>
          </p:cNvSpPr>
          <p:nvPr>
            <p:ph type="subTitle" idx="1"/>
          </p:nvPr>
        </p:nvSpPr>
        <p:spPr>
          <a:xfrm>
            <a:off x="2937933" y="3260725"/>
            <a:ext cx="8534400" cy="1752600"/>
          </a:xfrm>
        </p:spPr>
        <p:txBody>
          <a:bodyPr/>
          <a:lstStyle>
            <a:lvl1pPr marL="0" indent="0">
              <a:buFontTx/>
              <a:buNone/>
              <a:defRPr sz="2200">
                <a:solidFill>
                  <a:schemeClr val="bg1"/>
                </a:solidFill>
              </a:defRPr>
            </a:lvl1pPr>
          </a:lstStyle>
          <a:p>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1295467" y="274638"/>
            <a:ext cx="10286933" cy="1143000"/>
          </a:xfrm>
        </p:spPr>
        <p:txBody>
          <a:bodyPr/>
          <a:lstStyle/>
          <a:p>
            <a:r>
              <a:rPr lang="en-US" noProof="0"/>
              <a:t>Click to edit Master title style</a:t>
            </a:r>
          </a:p>
        </p:txBody>
      </p:sp>
      <p:sp>
        <p:nvSpPr>
          <p:cNvPr id="3" name="Platshållare för diagram 2"/>
          <p:cNvSpPr>
            <a:spLocks noGrp="1"/>
          </p:cNvSpPr>
          <p:nvPr>
            <p:ph type="chart" idx="1"/>
          </p:nvPr>
        </p:nvSpPr>
        <p:spPr>
          <a:xfrm>
            <a:off x="1295467" y="1600200"/>
            <a:ext cx="10286933" cy="4421188"/>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r>
              <a:rPr lang="en-US"/>
              <a:t>3 maj,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Sidfotstexten hamnar här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31E0C7-8CC3-4F4A-9AB0-F481C52008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E4893B-15BF-4BF5-A42C-512616D87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373F0C9-63FB-435B-A7B6-D103F1B91604}"/>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5" name="Platshållare för sidfot 4">
            <a:extLst>
              <a:ext uri="{FF2B5EF4-FFF2-40B4-BE49-F238E27FC236}">
                <a16:creationId xmlns:a16="http://schemas.microsoft.com/office/drawing/2014/main" id="{E6CA7965-1259-4900-9516-E264E8949C2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68EAC8-5214-4278-8B7A-DF029A78419E}"/>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5710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ED826-4AE6-4E51-9A59-DB5F62186E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BE7D6C-234B-480A-8413-72301B39EE7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9A50F7E-AC50-45A2-A8BF-FC2351E62FDF}"/>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5" name="Platshållare för sidfot 4">
            <a:extLst>
              <a:ext uri="{FF2B5EF4-FFF2-40B4-BE49-F238E27FC236}">
                <a16:creationId xmlns:a16="http://schemas.microsoft.com/office/drawing/2014/main" id="{C81D7123-E974-4FC3-81BB-6A371F3F23E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F33406-15CC-49DF-8461-F683DD4E32EE}"/>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3845154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81BE2-66B1-4190-A5DD-BFD77789EBF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2A951AA-3509-40E4-8CAD-AF02D8F02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42864857-2641-4BE9-A402-2EC72AA39B30}"/>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5" name="Platshållare för sidfot 4">
            <a:extLst>
              <a:ext uri="{FF2B5EF4-FFF2-40B4-BE49-F238E27FC236}">
                <a16:creationId xmlns:a16="http://schemas.microsoft.com/office/drawing/2014/main" id="{D2680BDE-A148-4453-962E-B0685376BF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E1E3DB-E56D-46AF-9694-993C89FA85DF}"/>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1443877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2EBE66-60CB-43F1-92F0-A1D876173A3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92EA7B-9D3E-43A0-8BEE-55D39E056E3C}"/>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E7DA5AC-D79A-48F3-B879-FAC7285E3F0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E0788E-2224-4CDD-BC48-198298CE2BDD}"/>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6" name="Platshållare för sidfot 5">
            <a:extLst>
              <a:ext uri="{FF2B5EF4-FFF2-40B4-BE49-F238E27FC236}">
                <a16:creationId xmlns:a16="http://schemas.microsoft.com/office/drawing/2014/main" id="{AF5F6645-BE8A-473D-989D-B917CD2DC53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6A7578-8767-4820-BAE5-ABF5954004CD}"/>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286700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F0ECA0-56FB-415F-B5B9-84B5E11042E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16BD81-5DBC-480A-A80D-D1620D146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AFA99F40-B376-449A-BC9C-17ECCB0AE5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2B081E-87B0-4F8F-9142-0C1199629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68EFD12-BE64-4149-B0D5-76FCFD21761E}"/>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A0A1157-32B6-4049-985B-7C4425E18965}"/>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8" name="Platshållare för sidfot 7">
            <a:extLst>
              <a:ext uri="{FF2B5EF4-FFF2-40B4-BE49-F238E27FC236}">
                <a16:creationId xmlns:a16="http://schemas.microsoft.com/office/drawing/2014/main" id="{1E18D3FA-5428-4BC2-AB59-87F4DF8F17F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426CEAC-1151-4F8E-98DC-C6D3E9DCD0C0}"/>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308003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2DE724-037A-48F4-8397-C14BFCD29D7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2DC2C28-BBB1-4E67-927E-E45E85F95DDC}"/>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4" name="Platshållare för sidfot 3">
            <a:extLst>
              <a:ext uri="{FF2B5EF4-FFF2-40B4-BE49-F238E27FC236}">
                <a16:creationId xmlns:a16="http://schemas.microsoft.com/office/drawing/2014/main" id="{9C7014EC-4E62-4C7A-9458-C8D4396D110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0D36D18-8E8C-49FD-925C-D6EC35ECBDFB}"/>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308828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E9784D-DB5D-4C44-B388-15658C8AC0DC}"/>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3" name="Platshållare för sidfot 2">
            <a:extLst>
              <a:ext uri="{FF2B5EF4-FFF2-40B4-BE49-F238E27FC236}">
                <a16:creationId xmlns:a16="http://schemas.microsoft.com/office/drawing/2014/main" id="{8C9C59F2-B4B5-4F8F-93F7-A01858F27DD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1252C62-258B-40DA-B92A-71CEC1460D74}"/>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57029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4EA38B-C6E2-495C-B904-70FC1645DBC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0D9007-23E5-4668-AD9D-A2F967BB2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750318B-7C75-4BC2-843F-613380609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1065B2A-CEB6-434C-A9AA-5E537887E5FA}"/>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6" name="Platshållare för sidfot 5">
            <a:extLst>
              <a:ext uri="{FF2B5EF4-FFF2-40B4-BE49-F238E27FC236}">
                <a16:creationId xmlns:a16="http://schemas.microsoft.com/office/drawing/2014/main" id="{DD1BF3C2-9C4F-4F48-8F0D-69B15FE2A1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C8BFB5-A519-4419-9F47-FA55C1D33273}"/>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221849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FCB9F-E331-4C45-8287-F2F1E0DD527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CE17D84-802D-4391-BE3A-71E32081B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1AAB62E-5C11-4E28-8A46-6FD253304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D0811430-E003-4BC2-93AD-242E52617AB8}"/>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6" name="Platshållare för sidfot 5">
            <a:extLst>
              <a:ext uri="{FF2B5EF4-FFF2-40B4-BE49-F238E27FC236}">
                <a16:creationId xmlns:a16="http://schemas.microsoft.com/office/drawing/2014/main" id="{ADCC6062-DED6-432A-A4AF-B0FB487E3C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977FBB-0E27-458E-B2E9-1BF3EC93765B}"/>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14865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1295467" y="274638"/>
            <a:ext cx="10177131" cy="1143000"/>
          </a:xfrm>
        </p:spPr>
        <p:txBody>
          <a:bodyPr/>
          <a:lstStyle/>
          <a:p>
            <a:r>
              <a:rPr lang="en-US" noProof="0"/>
              <a:t>Click to edit Master title style</a:t>
            </a:r>
          </a:p>
        </p:txBody>
      </p:sp>
      <p:sp>
        <p:nvSpPr>
          <p:cNvPr id="7" name="Platshållare för text 6"/>
          <p:cNvSpPr>
            <a:spLocks noGrp="1"/>
          </p:cNvSpPr>
          <p:nvPr>
            <p:ph type="body" sz="quarter" idx="13"/>
          </p:nvPr>
        </p:nvSpPr>
        <p:spPr>
          <a:xfrm>
            <a:off x="1295467" y="1557338"/>
            <a:ext cx="10176107" cy="43926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Platshållare för datum 2"/>
          <p:cNvSpPr>
            <a:spLocks noGrp="1"/>
          </p:cNvSpPr>
          <p:nvPr>
            <p:ph type="dt" sz="half" idx="14"/>
          </p:nvPr>
        </p:nvSpPr>
        <p:spPr/>
        <p:txBody>
          <a:bodyPr/>
          <a:lstStyle>
            <a:lvl1pPr>
              <a:defRPr smtClean="0"/>
            </a:lvl1pPr>
          </a:lstStyle>
          <a:p>
            <a:pPr>
              <a:defRPr/>
            </a:pPr>
            <a:r>
              <a:rPr lang="en-US"/>
              <a:t>3 maj, 2006</a:t>
            </a:r>
          </a:p>
        </p:txBody>
      </p:sp>
      <p:sp>
        <p:nvSpPr>
          <p:cNvPr id="5" name="Platshållare för sidfot 3"/>
          <p:cNvSpPr>
            <a:spLocks noGrp="1"/>
          </p:cNvSpPr>
          <p:nvPr>
            <p:ph type="ftr" sz="quarter" idx="15"/>
          </p:nvPr>
        </p:nvSpPr>
        <p:spPr/>
        <p:txBody>
          <a:bodyPr/>
          <a:lstStyle>
            <a:lvl1pPr>
              <a:defRPr smtClean="0"/>
            </a:lvl1pPr>
          </a:lstStyle>
          <a:p>
            <a:pPr>
              <a:defRPr/>
            </a:pPr>
            <a:r>
              <a:rPr lang="en-US"/>
              <a:t>Sidfotstexten hamnar här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1B8889-3DDF-4E59-A5BA-F39E57CAD42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7CFA390-C8A2-4C9A-A543-9AEE735B6B3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35635F-B399-4C32-B58F-026208A66E20}"/>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5" name="Platshållare för sidfot 4">
            <a:extLst>
              <a:ext uri="{FF2B5EF4-FFF2-40B4-BE49-F238E27FC236}">
                <a16:creationId xmlns:a16="http://schemas.microsoft.com/office/drawing/2014/main" id="{E03C9F29-2F0E-4B32-A267-6E417509D9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5B00C7-D892-4C58-8676-587BE8982D75}"/>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89870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E4B891-3A02-4D5D-819B-F0DEB9E8948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4AE12C1-C9AA-46B4-98F7-B1CCDE1A501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BDDDE2-9383-4319-8EC4-CBBA524FBFFE}"/>
              </a:ext>
            </a:extLst>
          </p:cNvPr>
          <p:cNvSpPr>
            <a:spLocks noGrp="1"/>
          </p:cNvSpPr>
          <p:nvPr>
            <p:ph type="dt" sz="half" idx="10"/>
          </p:nvPr>
        </p:nvSpPr>
        <p:spPr/>
        <p:txBody>
          <a:bodyPr/>
          <a:lstStyle/>
          <a:p>
            <a:fld id="{167EA83F-0ED2-436E-85B2-DA4ED60BFDF5}" type="datetimeFigureOut">
              <a:rPr lang="sv-SE" smtClean="0"/>
              <a:t>2019-10-30</a:t>
            </a:fld>
            <a:endParaRPr lang="sv-SE"/>
          </a:p>
        </p:txBody>
      </p:sp>
      <p:sp>
        <p:nvSpPr>
          <p:cNvPr id="5" name="Platshållare för sidfot 4">
            <a:extLst>
              <a:ext uri="{FF2B5EF4-FFF2-40B4-BE49-F238E27FC236}">
                <a16:creationId xmlns:a16="http://schemas.microsoft.com/office/drawing/2014/main" id="{6E30F8D2-4129-41C1-8052-FAD5EDE28E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1AD876-446B-4C82-AD66-2C23729774E5}"/>
              </a:ext>
            </a:extLst>
          </p:cNvPr>
          <p:cNvSpPr>
            <a:spLocks noGrp="1"/>
          </p:cNvSpPr>
          <p:nvPr>
            <p:ph type="sldNum" sz="quarter" idx="12"/>
          </p:nvPr>
        </p:nvSpPr>
        <p:spPr/>
        <p:txBody>
          <a:bodyPr/>
          <a:lstStyle/>
          <a:p>
            <a:fld id="{7C0B8C06-3EB3-44A0-8B0E-22C6C82DFC83}" type="slidenum">
              <a:rPr lang="sv-SE" smtClean="0"/>
              <a:t>‹#›</a:t>
            </a:fld>
            <a:endParaRPr lang="sv-SE"/>
          </a:p>
        </p:txBody>
      </p:sp>
    </p:spTree>
    <p:extLst>
      <p:ext uri="{BB962C8B-B14F-4D97-AF65-F5344CB8AC3E}">
        <p14:creationId xmlns:p14="http://schemas.microsoft.com/office/powerpoint/2010/main" val="310490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295467" y="274638"/>
            <a:ext cx="10286933" cy="1143000"/>
          </a:xfrm>
        </p:spPr>
        <p:txBody>
          <a:bodyPr/>
          <a:lstStyle/>
          <a:p>
            <a:r>
              <a:rPr lang="en-US" noProof="0"/>
              <a:t>Click to edit Master title style</a:t>
            </a:r>
          </a:p>
        </p:txBody>
      </p:sp>
      <p:sp>
        <p:nvSpPr>
          <p:cNvPr id="3" name="Platshållare för innehåll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3 maj,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Sidfotstexten hamnar här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2255574" y="274638"/>
            <a:ext cx="8304245" cy="1143000"/>
          </a:xfrm>
        </p:spPr>
        <p:txBody>
          <a:bodyPr/>
          <a:lstStyle/>
          <a:p>
            <a:r>
              <a:rPr lang="en-US" noProof="0"/>
              <a:t>Click to edit Master title style</a:t>
            </a:r>
          </a:p>
        </p:txBody>
      </p:sp>
      <p:sp>
        <p:nvSpPr>
          <p:cNvPr id="7" name="Platshållare för text 6"/>
          <p:cNvSpPr>
            <a:spLocks noGrp="1"/>
          </p:cNvSpPr>
          <p:nvPr>
            <p:ph type="body" sz="quarter" idx="13"/>
          </p:nvPr>
        </p:nvSpPr>
        <p:spPr>
          <a:xfrm>
            <a:off x="2255574" y="1557338"/>
            <a:ext cx="8304245" cy="43926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latshållare för datum 2"/>
          <p:cNvSpPr>
            <a:spLocks noGrp="1"/>
          </p:cNvSpPr>
          <p:nvPr>
            <p:ph type="dt" sz="half" idx="14"/>
          </p:nvPr>
        </p:nvSpPr>
        <p:spPr/>
        <p:txBody>
          <a:bodyPr/>
          <a:lstStyle>
            <a:lvl1pPr>
              <a:defRPr smtClean="0"/>
            </a:lvl1pPr>
          </a:lstStyle>
          <a:p>
            <a:pPr>
              <a:defRPr/>
            </a:pPr>
            <a:r>
              <a:rPr lang="en-US"/>
              <a:t>3 maj, 2006</a:t>
            </a:r>
          </a:p>
        </p:txBody>
      </p:sp>
      <p:sp>
        <p:nvSpPr>
          <p:cNvPr id="5" name="Platshållare för sidfot 3"/>
          <p:cNvSpPr>
            <a:spLocks noGrp="1"/>
          </p:cNvSpPr>
          <p:nvPr>
            <p:ph type="ftr" sz="quarter" idx="15"/>
          </p:nvPr>
        </p:nvSpPr>
        <p:spPr/>
        <p:txBody>
          <a:bodyPr/>
          <a:lstStyle>
            <a:lvl1pPr>
              <a:defRPr smtClean="0"/>
            </a:lvl1pPr>
          </a:lstStyle>
          <a:p>
            <a:pPr>
              <a:defRPr/>
            </a:pPr>
            <a:r>
              <a:rPr lang="en-US"/>
              <a:t>Sidfotstexten hamnar här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2255574" y="2276872"/>
            <a:ext cx="8256917" cy="1143000"/>
          </a:xfrm>
        </p:spPr>
        <p:txBody>
          <a:bodyPr/>
          <a:lstStyle>
            <a:lvl1pPr>
              <a:defRPr sz="4000"/>
            </a:lvl1pPr>
          </a:lstStyle>
          <a:p>
            <a:r>
              <a:rPr lang="en-US" noProof="0"/>
              <a:t>Click to edit Master title style</a:t>
            </a:r>
          </a:p>
        </p:txBody>
      </p:sp>
      <p:sp>
        <p:nvSpPr>
          <p:cNvPr id="3" name="Platshållare för datum 2"/>
          <p:cNvSpPr>
            <a:spLocks noGrp="1"/>
          </p:cNvSpPr>
          <p:nvPr>
            <p:ph type="dt" sz="half" idx="10"/>
          </p:nvPr>
        </p:nvSpPr>
        <p:spPr/>
        <p:txBody>
          <a:bodyPr/>
          <a:lstStyle>
            <a:lvl1pPr>
              <a:defRPr smtClean="0"/>
            </a:lvl1pPr>
          </a:lstStyle>
          <a:p>
            <a:pPr>
              <a:defRPr/>
            </a:pPr>
            <a:r>
              <a:rPr lang="en-US"/>
              <a:t>3 maj, 2006</a:t>
            </a:r>
          </a:p>
        </p:txBody>
      </p:sp>
      <p:sp>
        <p:nvSpPr>
          <p:cNvPr id="4" name="Platshållare för sidfot 3"/>
          <p:cNvSpPr>
            <a:spLocks noGrp="1"/>
          </p:cNvSpPr>
          <p:nvPr>
            <p:ph type="ftr" sz="quarter" idx="11"/>
          </p:nvPr>
        </p:nvSpPr>
        <p:spPr/>
        <p:txBody>
          <a:bodyPr/>
          <a:lstStyle>
            <a:lvl1pPr>
              <a:defRPr smtClean="0"/>
            </a:lvl1pPr>
          </a:lstStyle>
          <a:p>
            <a:pPr>
              <a:defRPr/>
            </a:pPr>
            <a:r>
              <a:rPr lang="en-US"/>
              <a:t>Sidfotstexten hamnar här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noProof="0"/>
              <a:t>Click to edit Master title style</a:t>
            </a:r>
          </a:p>
        </p:txBody>
      </p:sp>
      <p:sp>
        <p:nvSpPr>
          <p:cNvPr id="3" name="Platshållare för innehåll 2"/>
          <p:cNvSpPr>
            <a:spLocks noGrp="1"/>
          </p:cNvSpPr>
          <p:nvPr>
            <p:ph sz="half" idx="1"/>
          </p:nvPr>
        </p:nvSpPr>
        <p:spPr>
          <a:xfrm>
            <a:off x="1295466" y="1600200"/>
            <a:ext cx="4896545" cy="44211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latshållare för innehåll 3"/>
          <p:cNvSpPr>
            <a:spLocks noGrp="1"/>
          </p:cNvSpPr>
          <p:nvPr>
            <p:ph sz="half" idx="2"/>
          </p:nvPr>
        </p:nvSpPr>
        <p:spPr>
          <a:xfrm>
            <a:off x="6480043" y="1600200"/>
            <a:ext cx="5102357" cy="44211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3 maj,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Sidfotstexten hamnar här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295467" y="274638"/>
            <a:ext cx="10286933" cy="1143000"/>
          </a:xfrm>
        </p:spPr>
        <p:txBody>
          <a:bodyPr/>
          <a:lstStyle/>
          <a:p>
            <a:r>
              <a:rPr lang="en-US"/>
              <a:t>Click to edit Master title style</a:t>
            </a:r>
            <a:endParaRPr lang="sv-SE" dirty="0"/>
          </a:p>
        </p:txBody>
      </p:sp>
      <p:sp>
        <p:nvSpPr>
          <p:cNvPr id="3" name="Rectangle 4"/>
          <p:cNvSpPr>
            <a:spLocks noGrp="1" noChangeArrowheads="1"/>
          </p:cNvSpPr>
          <p:nvPr>
            <p:ph type="dt" sz="half" idx="10"/>
          </p:nvPr>
        </p:nvSpPr>
        <p:spPr>
          <a:ln/>
        </p:spPr>
        <p:txBody>
          <a:bodyPr/>
          <a:lstStyle>
            <a:lvl1pPr>
              <a:defRPr/>
            </a:lvl1pPr>
          </a:lstStyle>
          <a:p>
            <a:pPr>
              <a:defRPr/>
            </a:pPr>
            <a:r>
              <a:rPr lang="en-US"/>
              <a:t>3 maj,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Sidfotstexten hamnar här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3 maj,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Sidfotstexten hamnar här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en-US" noProof="0"/>
              <a:t>Click to edit Master title style</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3 maj,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Sidfotstexten hamnar här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274638"/>
            <a:ext cx="10287000" cy="11430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a:t>Klicka här för att ändra format</a:t>
            </a:r>
          </a:p>
        </p:txBody>
      </p:sp>
      <p:sp>
        <p:nvSpPr>
          <p:cNvPr id="1027" name="Rectangle 3"/>
          <p:cNvSpPr>
            <a:spLocks noGrp="1" noChangeArrowheads="1"/>
          </p:cNvSpPr>
          <p:nvPr>
            <p:ph type="body" idx="1"/>
          </p:nvPr>
        </p:nvSpPr>
        <p:spPr bwMode="auto">
          <a:xfrm>
            <a:off x="1295400" y="1600200"/>
            <a:ext cx="10287000" cy="44211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Klicka här för att ändra format på bakgrundstexten</a:t>
            </a:r>
          </a:p>
          <a:p>
            <a:pPr lvl="1"/>
            <a:r>
              <a:rPr lang="en-US"/>
              <a:t>Nivå två</a:t>
            </a:r>
          </a:p>
          <a:p>
            <a:pPr lvl="2"/>
            <a:r>
              <a:rPr lang="en-US"/>
              <a:t>Nivå tre</a:t>
            </a:r>
          </a:p>
        </p:txBody>
      </p:sp>
      <p:sp>
        <p:nvSpPr>
          <p:cNvPr id="1028" name="Rectangle 4"/>
          <p:cNvSpPr>
            <a:spLocks noGrp="1" noChangeArrowheads="1"/>
          </p:cNvSpPr>
          <p:nvPr>
            <p:ph type="dt" sz="half" idx="2"/>
          </p:nvPr>
        </p:nvSpPr>
        <p:spPr bwMode="auto">
          <a:xfrm>
            <a:off x="4751918" y="6237288"/>
            <a:ext cx="2542116"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cs typeface="+mn-cs"/>
              </a:defRPr>
            </a:lvl1pPr>
          </a:lstStyle>
          <a:p>
            <a:pPr>
              <a:defRPr/>
            </a:pPr>
            <a:r>
              <a:rPr lang="en-US"/>
              <a:t>3 maj, 2006</a:t>
            </a:r>
          </a:p>
        </p:txBody>
      </p:sp>
      <p:sp>
        <p:nvSpPr>
          <p:cNvPr id="1029" name="Rectangle 5"/>
          <p:cNvSpPr>
            <a:spLocks noGrp="1" noChangeArrowheads="1"/>
          </p:cNvSpPr>
          <p:nvPr>
            <p:ph type="ftr" sz="quarter" idx="3"/>
          </p:nvPr>
        </p:nvSpPr>
        <p:spPr bwMode="auto">
          <a:xfrm>
            <a:off x="912284" y="6237288"/>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cs typeface="+mn-cs"/>
              </a:defRPr>
            </a:lvl1pPr>
          </a:lstStyle>
          <a:p>
            <a:pPr>
              <a:defRPr/>
            </a:pPr>
            <a:r>
              <a:rPr lang="en-US"/>
              <a:t>Sidfotstexten hamnar här</a:t>
            </a:r>
          </a:p>
        </p:txBody>
      </p:sp>
      <p:pic>
        <p:nvPicPr>
          <p:cNvPr id="1030" name="Picture 15" descr="logo_eng_farg"/>
          <p:cNvPicPr>
            <a:picLocks noChangeAspect="1" noChangeArrowheads="1"/>
          </p:cNvPicPr>
          <p:nvPr/>
        </p:nvPicPr>
        <p:blipFill>
          <a:blip r:embed="rId12" cstate="print"/>
          <a:srcRect/>
          <a:stretch>
            <a:fillRect/>
          </a:stretch>
        </p:blipFill>
        <p:spPr bwMode="auto">
          <a:xfrm>
            <a:off x="8976785" y="6021389"/>
            <a:ext cx="2999316" cy="719137"/>
          </a:xfrm>
          <a:prstGeom prst="rect">
            <a:avLst/>
          </a:prstGeom>
          <a:noFill/>
          <a:ln w="9525">
            <a:noFill/>
            <a:miter lim="800000"/>
            <a:headEnd/>
            <a:tailEnd/>
          </a:ln>
        </p:spPr>
      </p:pic>
      <p:pic>
        <p:nvPicPr>
          <p:cNvPr id="1031" name="Picture 16" descr="bård_farg"/>
          <p:cNvPicPr>
            <a:picLocks noChangeAspect="1" noChangeArrowheads="1"/>
          </p:cNvPicPr>
          <p:nvPr/>
        </p:nvPicPr>
        <p:blipFill>
          <a:blip r:embed="rId13" cstate="print"/>
          <a:srcRect t="9102"/>
          <a:stretch>
            <a:fillRect/>
          </a:stretch>
        </p:blipFill>
        <p:spPr bwMode="auto">
          <a:xfrm>
            <a:off x="1" y="0"/>
            <a:ext cx="649817"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76" r:id="rId4"/>
    <p:sldLayoutId id="2147483677" r:id="rId5"/>
    <p:sldLayoutId id="2147483669" r:id="rId6"/>
    <p:sldLayoutId id="2147483670" r:id="rId7"/>
    <p:sldLayoutId id="2147483671" r:id="rId8"/>
    <p:sldLayoutId id="2147483672" r:id="rId9"/>
    <p:sldLayoutId id="2147483673" r:id="rId10"/>
  </p:sldLayoutIdLst>
  <p:txStyles>
    <p:titleStyle>
      <a:lvl1pPr algn="l" rtl="0" eaLnBrk="1" fontAlgn="base" hangingPunct="1">
        <a:spcBef>
          <a:spcPct val="0"/>
        </a:spcBef>
        <a:spcAft>
          <a:spcPct val="0"/>
        </a:spcAft>
        <a:defRPr sz="3600" b="1">
          <a:solidFill>
            <a:schemeClr val="accent1"/>
          </a:solidFill>
          <a:latin typeface="+mj-lt"/>
          <a:ea typeface="+mj-ea"/>
          <a:cs typeface="+mj-cs"/>
        </a:defRPr>
      </a:lvl1pPr>
      <a:lvl2pPr algn="l" rtl="0" eaLnBrk="1" fontAlgn="base" hangingPunct="1">
        <a:spcBef>
          <a:spcPct val="0"/>
        </a:spcBef>
        <a:spcAft>
          <a:spcPct val="0"/>
        </a:spcAft>
        <a:defRPr sz="3600" b="1">
          <a:solidFill>
            <a:schemeClr val="accent1"/>
          </a:solidFill>
          <a:latin typeface="Arial" charset="0"/>
        </a:defRPr>
      </a:lvl2pPr>
      <a:lvl3pPr algn="l" rtl="0" eaLnBrk="1" fontAlgn="base" hangingPunct="1">
        <a:spcBef>
          <a:spcPct val="0"/>
        </a:spcBef>
        <a:spcAft>
          <a:spcPct val="0"/>
        </a:spcAft>
        <a:defRPr sz="3600" b="1">
          <a:solidFill>
            <a:schemeClr val="accent1"/>
          </a:solidFill>
          <a:latin typeface="Arial" charset="0"/>
        </a:defRPr>
      </a:lvl3pPr>
      <a:lvl4pPr algn="l" rtl="0" eaLnBrk="1" fontAlgn="base" hangingPunct="1">
        <a:spcBef>
          <a:spcPct val="0"/>
        </a:spcBef>
        <a:spcAft>
          <a:spcPct val="0"/>
        </a:spcAft>
        <a:defRPr sz="3600" b="1">
          <a:solidFill>
            <a:schemeClr val="accent1"/>
          </a:solidFill>
          <a:latin typeface="Arial" charset="0"/>
        </a:defRPr>
      </a:lvl4pPr>
      <a:lvl5pPr algn="l" rtl="0" eaLnBrk="1" fontAlgn="base" hangingPunct="1">
        <a:spcBef>
          <a:spcPct val="0"/>
        </a:spcBef>
        <a:spcAft>
          <a:spcPct val="0"/>
        </a:spcAft>
        <a:defRPr sz="3600" b="1">
          <a:solidFill>
            <a:schemeClr val="accent1"/>
          </a:solidFill>
          <a:latin typeface="Arial" charset="0"/>
        </a:defRPr>
      </a:lvl5pPr>
      <a:lvl6pPr marL="457200" algn="l" rtl="0" eaLnBrk="1" fontAlgn="base" hangingPunct="1">
        <a:spcBef>
          <a:spcPct val="0"/>
        </a:spcBef>
        <a:spcAft>
          <a:spcPct val="0"/>
        </a:spcAft>
        <a:defRPr sz="3600" b="1">
          <a:solidFill>
            <a:schemeClr val="accent1"/>
          </a:solidFill>
          <a:latin typeface="Arial" charset="0"/>
        </a:defRPr>
      </a:lvl6pPr>
      <a:lvl7pPr marL="914400" algn="l" rtl="0" eaLnBrk="1" fontAlgn="base" hangingPunct="1">
        <a:spcBef>
          <a:spcPct val="0"/>
        </a:spcBef>
        <a:spcAft>
          <a:spcPct val="0"/>
        </a:spcAft>
        <a:defRPr sz="3600" b="1">
          <a:solidFill>
            <a:schemeClr val="accent1"/>
          </a:solidFill>
          <a:latin typeface="Arial" charset="0"/>
        </a:defRPr>
      </a:lvl7pPr>
      <a:lvl8pPr marL="1371600" algn="l" rtl="0" eaLnBrk="1" fontAlgn="base" hangingPunct="1">
        <a:spcBef>
          <a:spcPct val="0"/>
        </a:spcBef>
        <a:spcAft>
          <a:spcPct val="0"/>
        </a:spcAft>
        <a:defRPr sz="3600" b="1">
          <a:solidFill>
            <a:schemeClr val="accent1"/>
          </a:solidFill>
          <a:latin typeface="Arial" charset="0"/>
        </a:defRPr>
      </a:lvl8pPr>
      <a:lvl9pPr marL="1828800" algn="l" rtl="0" eaLnBrk="1" fontAlgn="base" hangingPunct="1">
        <a:spcBef>
          <a:spcPct val="0"/>
        </a:spcBef>
        <a:spcAft>
          <a:spcPct val="0"/>
        </a:spcAft>
        <a:defRPr sz="3600" b="1">
          <a:solidFill>
            <a:schemeClr val="accent1"/>
          </a:solidFill>
          <a:latin typeface="Arial" charset="0"/>
        </a:defRPr>
      </a:lvl9pPr>
    </p:titleStyle>
    <p:bodyStyle>
      <a:lvl1pPr marL="342900" indent="-342900" algn="l" rtl="0" eaLnBrk="1" fontAlgn="base" hangingPunct="1">
        <a:spcBef>
          <a:spcPct val="20000"/>
        </a:spcBef>
        <a:spcAft>
          <a:spcPct val="0"/>
        </a:spcAft>
        <a:buClr>
          <a:srgbClr val="60513A"/>
        </a:buClr>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89D8BA8-8331-4D28-B8B4-09857B46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B957BD9-E14A-400E-A290-97716B6EB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835CAD-F0FD-4A6D-9EE1-FC5EF1E51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EA83F-0ED2-436E-85B2-DA4ED60BFDF5}" type="datetimeFigureOut">
              <a:rPr lang="sv-SE" smtClean="0"/>
              <a:t>2019-10-30</a:t>
            </a:fld>
            <a:endParaRPr lang="sv-SE"/>
          </a:p>
        </p:txBody>
      </p:sp>
      <p:sp>
        <p:nvSpPr>
          <p:cNvPr id="5" name="Platshållare för sidfot 4">
            <a:extLst>
              <a:ext uri="{FF2B5EF4-FFF2-40B4-BE49-F238E27FC236}">
                <a16:creationId xmlns:a16="http://schemas.microsoft.com/office/drawing/2014/main" id="{EEA350A7-93A3-4E75-A49B-56D1D9EA6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7D1130A-1D2A-462B-87BF-BB397C64D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B8C06-3EB3-44A0-8B0E-22C6C82DFC83}" type="slidenum">
              <a:rPr lang="sv-SE" smtClean="0"/>
              <a:t>‹#›</a:t>
            </a:fld>
            <a:endParaRPr lang="sv-SE"/>
          </a:p>
        </p:txBody>
      </p:sp>
    </p:spTree>
    <p:extLst>
      <p:ext uri="{BB962C8B-B14F-4D97-AF65-F5344CB8AC3E}">
        <p14:creationId xmlns:p14="http://schemas.microsoft.com/office/powerpoint/2010/main" val="14413461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472C215-0C2F-D242-A8A1-DE0AADA4F55C}"/>
              </a:ext>
            </a:extLst>
          </p:cNvPr>
          <p:cNvPicPr>
            <a:picLocks noChangeAspect="1"/>
          </p:cNvPicPr>
          <p:nvPr/>
        </p:nvPicPr>
        <p:blipFill>
          <a:blip r:embed="rId2"/>
          <a:stretch>
            <a:fillRect/>
          </a:stretch>
        </p:blipFill>
        <p:spPr>
          <a:xfrm>
            <a:off x="-22060" y="-1611560"/>
            <a:ext cx="12221912" cy="6192688"/>
          </a:xfrm>
          <a:prstGeom prst="rect">
            <a:avLst/>
          </a:prstGeom>
        </p:spPr>
      </p:pic>
      <p:pic>
        <p:nvPicPr>
          <p:cNvPr id="6" name="Bildobjekt 5">
            <a:extLst>
              <a:ext uri="{FF2B5EF4-FFF2-40B4-BE49-F238E27FC236}">
                <a16:creationId xmlns:a16="http://schemas.microsoft.com/office/drawing/2014/main" id="{4830761C-8FC9-496C-9298-7FEC0C3442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2104" y="5019446"/>
            <a:ext cx="1526679" cy="715028"/>
          </a:xfrm>
          <a:prstGeom prst="rect">
            <a:avLst/>
          </a:prstGeom>
        </p:spPr>
      </p:pic>
      <p:sp>
        <p:nvSpPr>
          <p:cNvPr id="7" name="textruta 6">
            <a:extLst>
              <a:ext uri="{FF2B5EF4-FFF2-40B4-BE49-F238E27FC236}">
                <a16:creationId xmlns:a16="http://schemas.microsoft.com/office/drawing/2014/main" id="{FDF70F15-AB26-4BDA-9506-B638E59622D9}"/>
              </a:ext>
            </a:extLst>
          </p:cNvPr>
          <p:cNvSpPr txBox="1"/>
          <p:nvPr/>
        </p:nvSpPr>
        <p:spPr>
          <a:xfrm>
            <a:off x="551384" y="761509"/>
            <a:ext cx="1144473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800" b="1" i="0" u="none" strike="noStrike" kern="1200" cap="none" spc="0" normalizeH="0" baseline="0" noProof="0" dirty="0">
                <a:ln>
                  <a:noFill/>
                </a:ln>
                <a:solidFill>
                  <a:schemeClr val="bg1"/>
                </a:solidFill>
                <a:effectLst/>
                <a:uLnTx/>
                <a:uFillTx/>
                <a:latin typeface="Calibri" panose="020F0502020204030204"/>
                <a:ea typeface="+mn-ea"/>
                <a:cs typeface="Calibri" pitchFamily="34" charset="0"/>
              </a:rPr>
              <a:t>VÄLKOMMEN</a:t>
            </a:r>
          </a:p>
        </p:txBody>
      </p:sp>
      <p:pic>
        <p:nvPicPr>
          <p:cNvPr id="9" name="Bildobjekt 8">
            <a:extLst>
              <a:ext uri="{FF2B5EF4-FFF2-40B4-BE49-F238E27FC236}">
                <a16:creationId xmlns:a16="http://schemas.microsoft.com/office/drawing/2014/main" id="{66EA63B2-46FC-457C-9BB1-7A0F49B8B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664" y="5019446"/>
            <a:ext cx="3539382" cy="715027"/>
          </a:xfrm>
          <a:prstGeom prst="rect">
            <a:avLst/>
          </a:prstGeom>
        </p:spPr>
      </p:pic>
    </p:spTree>
    <p:extLst>
      <p:ext uri="{BB962C8B-B14F-4D97-AF65-F5344CB8AC3E}">
        <p14:creationId xmlns:p14="http://schemas.microsoft.com/office/powerpoint/2010/main" val="17009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3998641"/>
              </p:ext>
            </p:extLst>
          </p:nvPr>
        </p:nvGraphicFramePr>
        <p:xfrm>
          <a:off x="263347" y="188633"/>
          <a:ext cx="11377268" cy="6480727"/>
        </p:xfrm>
        <a:graphic>
          <a:graphicData uri="http://schemas.openxmlformats.org/drawingml/2006/table">
            <a:tbl>
              <a:tblPr firstRow="1" firstCol="1" bandRow="1">
                <a:tableStyleId>{5C22544A-7EE6-4342-B048-85BDC9FD1C3A}</a:tableStyleId>
              </a:tblPr>
              <a:tblGrid>
                <a:gridCol w="1140458">
                  <a:extLst>
                    <a:ext uri="{9D8B030D-6E8A-4147-A177-3AD203B41FA5}">
                      <a16:colId xmlns:a16="http://schemas.microsoft.com/office/drawing/2014/main" val="20000"/>
                    </a:ext>
                  </a:extLst>
                </a:gridCol>
                <a:gridCol w="1607114">
                  <a:extLst>
                    <a:ext uri="{9D8B030D-6E8A-4147-A177-3AD203B41FA5}">
                      <a16:colId xmlns:a16="http://schemas.microsoft.com/office/drawing/2014/main" val="20001"/>
                    </a:ext>
                  </a:extLst>
                </a:gridCol>
                <a:gridCol w="883230">
                  <a:extLst>
                    <a:ext uri="{9D8B030D-6E8A-4147-A177-3AD203B41FA5}">
                      <a16:colId xmlns:a16="http://schemas.microsoft.com/office/drawing/2014/main" val="20002"/>
                    </a:ext>
                  </a:extLst>
                </a:gridCol>
                <a:gridCol w="883230">
                  <a:extLst>
                    <a:ext uri="{9D8B030D-6E8A-4147-A177-3AD203B41FA5}">
                      <a16:colId xmlns:a16="http://schemas.microsoft.com/office/drawing/2014/main" val="20003"/>
                    </a:ext>
                  </a:extLst>
                </a:gridCol>
                <a:gridCol w="760306">
                  <a:extLst>
                    <a:ext uri="{9D8B030D-6E8A-4147-A177-3AD203B41FA5}">
                      <a16:colId xmlns:a16="http://schemas.microsoft.com/office/drawing/2014/main" val="20004"/>
                    </a:ext>
                  </a:extLst>
                </a:gridCol>
                <a:gridCol w="780792">
                  <a:extLst>
                    <a:ext uri="{9D8B030D-6E8A-4147-A177-3AD203B41FA5}">
                      <a16:colId xmlns:a16="http://schemas.microsoft.com/office/drawing/2014/main" val="20005"/>
                    </a:ext>
                  </a:extLst>
                </a:gridCol>
                <a:gridCol w="780792">
                  <a:extLst>
                    <a:ext uri="{9D8B030D-6E8A-4147-A177-3AD203B41FA5}">
                      <a16:colId xmlns:a16="http://schemas.microsoft.com/office/drawing/2014/main" val="20006"/>
                    </a:ext>
                  </a:extLst>
                </a:gridCol>
                <a:gridCol w="780792">
                  <a:extLst>
                    <a:ext uri="{9D8B030D-6E8A-4147-A177-3AD203B41FA5}">
                      <a16:colId xmlns:a16="http://schemas.microsoft.com/office/drawing/2014/main" val="20007"/>
                    </a:ext>
                  </a:extLst>
                </a:gridCol>
                <a:gridCol w="701121">
                  <a:extLst>
                    <a:ext uri="{9D8B030D-6E8A-4147-A177-3AD203B41FA5}">
                      <a16:colId xmlns:a16="http://schemas.microsoft.com/office/drawing/2014/main" val="20008"/>
                    </a:ext>
                  </a:extLst>
                </a:gridCol>
                <a:gridCol w="780792">
                  <a:extLst>
                    <a:ext uri="{9D8B030D-6E8A-4147-A177-3AD203B41FA5}">
                      <a16:colId xmlns:a16="http://schemas.microsoft.com/office/drawing/2014/main" val="20009"/>
                    </a:ext>
                  </a:extLst>
                </a:gridCol>
                <a:gridCol w="701121">
                  <a:extLst>
                    <a:ext uri="{9D8B030D-6E8A-4147-A177-3AD203B41FA5}">
                      <a16:colId xmlns:a16="http://schemas.microsoft.com/office/drawing/2014/main" val="20010"/>
                    </a:ext>
                  </a:extLst>
                </a:gridCol>
                <a:gridCol w="525840">
                  <a:extLst>
                    <a:ext uri="{9D8B030D-6E8A-4147-A177-3AD203B41FA5}">
                      <a16:colId xmlns:a16="http://schemas.microsoft.com/office/drawing/2014/main" val="20011"/>
                    </a:ext>
                  </a:extLst>
                </a:gridCol>
                <a:gridCol w="525840">
                  <a:extLst>
                    <a:ext uri="{9D8B030D-6E8A-4147-A177-3AD203B41FA5}">
                      <a16:colId xmlns:a16="http://schemas.microsoft.com/office/drawing/2014/main" val="20012"/>
                    </a:ext>
                  </a:extLst>
                </a:gridCol>
                <a:gridCol w="525840">
                  <a:extLst>
                    <a:ext uri="{9D8B030D-6E8A-4147-A177-3AD203B41FA5}">
                      <a16:colId xmlns:a16="http://schemas.microsoft.com/office/drawing/2014/main" val="20013"/>
                    </a:ext>
                  </a:extLst>
                </a:gridCol>
              </a:tblGrid>
              <a:tr h="1025017">
                <a:tc>
                  <a:txBody>
                    <a:bodyPr/>
                    <a:lstStyle/>
                    <a:p>
                      <a:pPr algn="ctr">
                        <a:lnSpc>
                          <a:spcPct val="107000"/>
                        </a:lnSpc>
                        <a:spcAft>
                          <a:spcPts val="0"/>
                        </a:spcAft>
                      </a:pPr>
                      <a:r>
                        <a:rPr lang="en-GB" sz="1600" dirty="0">
                          <a:effectLst/>
                        </a:rPr>
                        <a:t>BOTTOM</a:t>
                      </a:r>
                      <a:endParaRPr lang="en-US" sz="2800" dirty="0">
                        <a:effectLst/>
                        <a:latin typeface="ScalaOT" charset="0"/>
                        <a:ea typeface="ScalaOT" charset="0"/>
                        <a:cs typeface="Times New Roman" charset="0"/>
                      </a:endParaRPr>
                    </a:p>
                  </a:txBody>
                  <a:tcPr marL="68580" marR="68580" marT="0" marB="0" anchor="b"/>
                </a:tc>
                <a:tc>
                  <a:txBody>
                    <a:bodyPr/>
                    <a:lstStyle/>
                    <a:p>
                      <a:pPr algn="ctr">
                        <a:lnSpc>
                          <a:spcPct val="107000"/>
                        </a:lnSpc>
                        <a:spcAft>
                          <a:spcPts val="0"/>
                        </a:spcAft>
                      </a:pPr>
                      <a:r>
                        <a:rPr lang="en-GB" sz="1000" dirty="0">
                          <a:effectLst/>
                        </a:rPr>
                        <a:t>Municipality</a:t>
                      </a:r>
                      <a:endParaRPr lang="en-US" sz="1100" dirty="0">
                        <a:effectLst/>
                        <a:latin typeface="ScalaOT" charset="0"/>
                        <a:ea typeface="ScalaOT" charset="0"/>
                        <a:cs typeface="Times New Roman" charset="0"/>
                      </a:endParaRPr>
                    </a:p>
                  </a:txBody>
                  <a:tcPr marL="58420" marR="58420" marT="0" marB="0" anchor="ctr"/>
                </a:tc>
                <a:tc>
                  <a:txBody>
                    <a:bodyPr/>
                    <a:lstStyle/>
                    <a:p>
                      <a:pPr marL="71755" marR="71755" algn="ctr">
                        <a:lnSpc>
                          <a:spcPct val="107000"/>
                        </a:lnSpc>
                        <a:spcAft>
                          <a:spcPts val="0"/>
                        </a:spcAft>
                      </a:pPr>
                      <a:r>
                        <a:rPr lang="en-GB" sz="900" dirty="0">
                          <a:effectLst/>
                        </a:rPr>
                        <a:t>Retail Employment 2007</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Retail Employment 2017</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Change in Retail Employment #</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Change in Retail Employment %</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Change in Total Employment %</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Change in night time population %</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Retail Employment Share 2007</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Change in Retail Employment Share</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Retail Specialization 2017 (LQ)</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Rural</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Border</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1000" dirty="0">
                          <a:effectLst/>
                        </a:rPr>
                        <a:t>Tourism</a:t>
                      </a:r>
                      <a:endParaRPr lang="en-US" sz="1100" dirty="0">
                        <a:effectLst/>
                        <a:latin typeface="ScalaOT" charset="0"/>
                        <a:ea typeface="ScalaOT" charset="0"/>
                        <a:cs typeface="Times New Roman" charset="0"/>
                      </a:endParaRPr>
                    </a:p>
                  </a:txBody>
                  <a:tcPr marL="58420" marR="58420" marT="0" marB="0" vert="vert270"/>
                </a:tc>
                <a:extLst>
                  <a:ext uri="{0D108BD9-81ED-4DB2-BD59-A6C34878D82A}">
                    <a16:rowId xmlns:a16="http://schemas.microsoft.com/office/drawing/2014/main" val="10000"/>
                  </a:ext>
                </a:extLst>
              </a:tr>
              <a:tr h="181857">
                <a:tc>
                  <a:txBody>
                    <a:bodyPr/>
                    <a:lstStyle/>
                    <a:p>
                      <a:pPr algn="r">
                        <a:lnSpc>
                          <a:spcPct val="107000"/>
                        </a:lnSpc>
                        <a:spcAft>
                          <a:spcPts val="0"/>
                        </a:spcAft>
                      </a:pPr>
                      <a:r>
                        <a:rPr lang="en-GB" sz="1100" dirty="0">
                          <a:effectLst/>
                        </a:rPr>
                        <a:t>290</a:t>
                      </a:r>
                      <a:endParaRPr lang="en-US" sz="1800" dirty="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Falun</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1611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1341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-270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-0.01</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0.78</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1"/>
                  </a:ext>
                </a:extLst>
              </a:tr>
              <a:tr h="181857">
                <a:tc>
                  <a:txBody>
                    <a:bodyPr/>
                    <a:lstStyle/>
                    <a:p>
                      <a:pPr algn="r">
                        <a:lnSpc>
                          <a:spcPct val="107000"/>
                        </a:lnSpc>
                        <a:spcAft>
                          <a:spcPts val="0"/>
                        </a:spcAft>
                      </a:pPr>
                      <a:r>
                        <a:rPr lang="en-GB" sz="1100">
                          <a:effectLst/>
                        </a:rPr>
                        <a:t>289</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Skara</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748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544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0.99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2"/>
                  </a:ext>
                </a:extLst>
              </a:tr>
              <a:tr h="181857">
                <a:tc>
                  <a:txBody>
                    <a:bodyPr/>
                    <a:lstStyle/>
                    <a:p>
                      <a:pPr algn="r">
                        <a:lnSpc>
                          <a:spcPct val="107000"/>
                        </a:lnSpc>
                        <a:spcAft>
                          <a:spcPts val="0"/>
                        </a:spcAft>
                      </a:pPr>
                      <a:r>
                        <a:rPr lang="en-GB" sz="1100">
                          <a:effectLst/>
                        </a:rPr>
                        <a:t>288</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Åstorp</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563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-138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1.49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3"/>
                  </a:ext>
                </a:extLst>
              </a:tr>
              <a:tr h="181857">
                <a:tc>
                  <a:txBody>
                    <a:bodyPr/>
                    <a:lstStyle/>
                    <a:p>
                      <a:pPr algn="r">
                        <a:lnSpc>
                          <a:spcPct val="107000"/>
                        </a:lnSpc>
                        <a:spcAft>
                          <a:spcPts val="0"/>
                        </a:spcAft>
                      </a:pPr>
                      <a:r>
                        <a:rPr lang="en-GB" sz="1100">
                          <a:effectLst/>
                        </a:rPr>
                        <a:t>287</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Värnamo</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965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832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-133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4"/>
                  </a:ext>
                </a:extLst>
              </a:tr>
              <a:tr h="181857">
                <a:tc>
                  <a:txBody>
                    <a:bodyPr/>
                    <a:lstStyle/>
                    <a:p>
                      <a:pPr algn="r">
                        <a:lnSpc>
                          <a:spcPct val="107000"/>
                        </a:lnSpc>
                        <a:spcAft>
                          <a:spcPts val="0"/>
                        </a:spcAft>
                      </a:pPr>
                      <a:r>
                        <a:rPr lang="en-GB" sz="1100">
                          <a:effectLst/>
                        </a:rPr>
                        <a:t>286</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Hässleholm</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1285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1157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-128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0.87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5"/>
                  </a:ext>
                </a:extLst>
              </a:tr>
              <a:tr h="181857">
                <a:tc>
                  <a:txBody>
                    <a:bodyPr/>
                    <a:lstStyle/>
                    <a:p>
                      <a:pPr algn="r">
                        <a:lnSpc>
                          <a:spcPct val="107000"/>
                        </a:lnSpc>
                        <a:spcAft>
                          <a:spcPts val="0"/>
                        </a:spcAft>
                      </a:pPr>
                      <a:r>
                        <a:rPr lang="en-GB" sz="1100">
                          <a:effectLst/>
                        </a:rPr>
                        <a:t>285</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Sundsvall</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3370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3245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-125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6"/>
                  </a:ext>
                </a:extLst>
              </a:tr>
              <a:tr h="181857">
                <a:tc>
                  <a:txBody>
                    <a:bodyPr/>
                    <a:lstStyle/>
                    <a:p>
                      <a:pPr algn="r">
                        <a:lnSpc>
                          <a:spcPct val="107000"/>
                        </a:lnSpc>
                        <a:spcAft>
                          <a:spcPts val="0"/>
                        </a:spcAft>
                      </a:pPr>
                      <a:r>
                        <a:rPr lang="en-GB" sz="1100">
                          <a:effectLst/>
                        </a:rPr>
                        <a:t>284</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Vänersborg</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828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-124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0.81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7"/>
                  </a:ext>
                </a:extLst>
              </a:tr>
              <a:tr h="181857">
                <a:tc>
                  <a:txBody>
                    <a:bodyPr/>
                    <a:lstStyle/>
                    <a:p>
                      <a:pPr algn="r">
                        <a:lnSpc>
                          <a:spcPct val="107000"/>
                        </a:lnSpc>
                        <a:spcAft>
                          <a:spcPts val="0"/>
                        </a:spcAft>
                      </a:pPr>
                      <a:r>
                        <a:rPr lang="en-GB" sz="1100">
                          <a:effectLst/>
                        </a:rPr>
                        <a:t>283</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Arvika</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714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-114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0.92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8"/>
                  </a:ext>
                </a:extLst>
              </a:tr>
              <a:tr h="181857">
                <a:tc>
                  <a:txBody>
                    <a:bodyPr/>
                    <a:lstStyle/>
                    <a:p>
                      <a:pPr algn="r">
                        <a:lnSpc>
                          <a:spcPct val="107000"/>
                        </a:lnSpc>
                        <a:spcAft>
                          <a:spcPts val="0"/>
                        </a:spcAft>
                      </a:pPr>
                      <a:r>
                        <a:rPr lang="en-GB" sz="1100">
                          <a:effectLst/>
                        </a:rPr>
                        <a:t>282</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Söderhamn</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675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570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0.87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09"/>
                  </a:ext>
                </a:extLst>
              </a:tr>
              <a:tr h="181857">
                <a:tc>
                  <a:txBody>
                    <a:bodyPr/>
                    <a:lstStyle/>
                    <a:p>
                      <a:pPr algn="r">
                        <a:lnSpc>
                          <a:spcPct val="107000"/>
                        </a:lnSpc>
                        <a:spcAft>
                          <a:spcPts val="0"/>
                        </a:spcAft>
                      </a:pPr>
                      <a:r>
                        <a:rPr lang="en-GB" sz="1100">
                          <a:effectLst/>
                        </a:rPr>
                        <a:t>281</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Härnösand</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572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468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0"/>
                  </a:ext>
                </a:extLst>
              </a:tr>
              <a:tr h="181857">
                <a:tc>
                  <a:txBody>
                    <a:bodyPr/>
                    <a:lstStyle/>
                    <a:p>
                      <a:pPr algn="r">
                        <a:lnSpc>
                          <a:spcPct val="107000"/>
                        </a:lnSpc>
                        <a:spcAft>
                          <a:spcPts val="0"/>
                        </a:spcAft>
                      </a:pPr>
                      <a:r>
                        <a:rPr lang="en-GB" sz="1100">
                          <a:effectLst/>
                        </a:rPr>
                        <a:t>280</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Älmhult</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1399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1301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-98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1.93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1"/>
                  </a:ext>
                </a:extLst>
              </a:tr>
              <a:tr h="181857">
                <a:tc>
                  <a:txBody>
                    <a:bodyPr/>
                    <a:lstStyle/>
                    <a:p>
                      <a:pPr algn="r">
                        <a:lnSpc>
                          <a:spcPct val="107000"/>
                        </a:lnSpc>
                        <a:spcAft>
                          <a:spcPts val="0"/>
                        </a:spcAft>
                      </a:pPr>
                      <a:r>
                        <a:rPr lang="en-GB" sz="1100">
                          <a:effectLst/>
                        </a:rPr>
                        <a:t>279</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Sunne</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343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266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2"/>
                  </a:ext>
                </a:extLst>
              </a:tr>
              <a:tr h="181857">
                <a:tc>
                  <a:txBody>
                    <a:bodyPr/>
                    <a:lstStyle/>
                    <a:p>
                      <a:pPr algn="r">
                        <a:lnSpc>
                          <a:spcPct val="107000"/>
                        </a:lnSpc>
                        <a:spcAft>
                          <a:spcPts val="0"/>
                        </a:spcAft>
                      </a:pPr>
                      <a:r>
                        <a:rPr lang="en-GB" sz="1100">
                          <a:effectLst/>
                        </a:rPr>
                        <a:t>278</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Kramfors</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441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365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3"/>
                  </a:ext>
                </a:extLst>
              </a:tr>
              <a:tr h="181857">
                <a:tc>
                  <a:txBody>
                    <a:bodyPr/>
                    <a:lstStyle/>
                    <a:p>
                      <a:pPr algn="r">
                        <a:lnSpc>
                          <a:spcPct val="107000"/>
                        </a:lnSpc>
                        <a:spcAft>
                          <a:spcPts val="0"/>
                        </a:spcAft>
                      </a:pPr>
                      <a:r>
                        <a:rPr lang="en-GB" sz="1100">
                          <a:effectLst/>
                        </a:rPr>
                        <a:t>277</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Tingsryd</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399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323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0.93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4"/>
                  </a:ext>
                </a:extLst>
              </a:tr>
              <a:tr h="181857">
                <a:tc>
                  <a:txBody>
                    <a:bodyPr/>
                    <a:lstStyle/>
                    <a:p>
                      <a:pPr algn="r">
                        <a:lnSpc>
                          <a:spcPct val="107000"/>
                        </a:lnSpc>
                        <a:spcAft>
                          <a:spcPts val="0"/>
                        </a:spcAft>
                      </a:pPr>
                      <a:r>
                        <a:rPr lang="en-GB" sz="1100">
                          <a:effectLst/>
                        </a:rPr>
                        <a:t>276</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Örnsköldsvik</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1435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1360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0.86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5"/>
                  </a:ext>
                </a:extLst>
              </a:tr>
              <a:tr h="181857">
                <a:tc>
                  <a:txBody>
                    <a:bodyPr/>
                    <a:lstStyle/>
                    <a:p>
                      <a:pPr algn="r">
                        <a:lnSpc>
                          <a:spcPct val="107000"/>
                        </a:lnSpc>
                        <a:spcAft>
                          <a:spcPts val="0"/>
                        </a:spcAft>
                      </a:pPr>
                      <a:r>
                        <a:rPr lang="en-GB" sz="1100">
                          <a:effectLst/>
                        </a:rPr>
                        <a:t>275</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Tranås</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427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0.81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6"/>
                  </a:ext>
                </a:extLst>
              </a:tr>
              <a:tr h="181857">
                <a:tc>
                  <a:txBody>
                    <a:bodyPr/>
                    <a:lstStyle/>
                    <a:p>
                      <a:pPr algn="r">
                        <a:lnSpc>
                          <a:spcPct val="107000"/>
                        </a:lnSpc>
                        <a:spcAft>
                          <a:spcPts val="0"/>
                        </a:spcAft>
                      </a:pPr>
                      <a:r>
                        <a:rPr lang="en-GB" sz="1100">
                          <a:effectLst/>
                        </a:rPr>
                        <a:t>274</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Karlshamn</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816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749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0.91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7"/>
                  </a:ext>
                </a:extLst>
              </a:tr>
              <a:tr h="181857">
                <a:tc>
                  <a:txBody>
                    <a:bodyPr/>
                    <a:lstStyle/>
                    <a:p>
                      <a:pPr algn="r">
                        <a:lnSpc>
                          <a:spcPct val="107000"/>
                        </a:lnSpc>
                        <a:spcAft>
                          <a:spcPts val="0"/>
                        </a:spcAft>
                      </a:pPr>
                      <a:r>
                        <a:rPr lang="en-GB" sz="1100">
                          <a:effectLst/>
                        </a:rPr>
                        <a:t>273</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Essunga</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212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145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-0.32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1.01</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8"/>
                  </a:ext>
                </a:extLst>
              </a:tr>
              <a:tr h="181857">
                <a:tc>
                  <a:txBody>
                    <a:bodyPr/>
                    <a:lstStyle/>
                    <a:p>
                      <a:pPr algn="r">
                        <a:lnSpc>
                          <a:spcPct val="107000"/>
                        </a:lnSpc>
                        <a:spcAft>
                          <a:spcPts val="0"/>
                        </a:spcAft>
                      </a:pPr>
                      <a:r>
                        <a:rPr lang="en-GB" sz="1100">
                          <a:effectLst/>
                        </a:rPr>
                        <a:t>272</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Vetlanda</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636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19"/>
                  </a:ext>
                </a:extLst>
              </a:tr>
              <a:tr h="181857">
                <a:tc>
                  <a:txBody>
                    <a:bodyPr/>
                    <a:lstStyle/>
                    <a:p>
                      <a:pPr algn="r">
                        <a:lnSpc>
                          <a:spcPct val="107000"/>
                        </a:lnSpc>
                        <a:spcAft>
                          <a:spcPts val="0"/>
                        </a:spcAft>
                      </a:pPr>
                      <a:r>
                        <a:rPr lang="en-GB" sz="1100">
                          <a:effectLst/>
                        </a:rPr>
                        <a:t>271</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Olofström</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276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214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0.46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1</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0"/>
                  </a:ext>
                </a:extLst>
              </a:tr>
              <a:tr h="181857">
                <a:tc>
                  <a:txBody>
                    <a:bodyPr/>
                    <a:lstStyle/>
                    <a:p>
                      <a:pPr algn="r">
                        <a:lnSpc>
                          <a:spcPct val="107000"/>
                        </a:lnSpc>
                        <a:spcAft>
                          <a:spcPts val="0"/>
                        </a:spcAft>
                      </a:pPr>
                      <a:r>
                        <a:rPr lang="en-GB" sz="1100">
                          <a:effectLst/>
                        </a:rPr>
                        <a:t>270</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Sandviken</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753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694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0.65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1"/>
                  </a:ext>
                </a:extLst>
              </a:tr>
              <a:tr h="181857">
                <a:tc>
                  <a:txBody>
                    <a:bodyPr/>
                    <a:lstStyle/>
                    <a:p>
                      <a:pPr algn="r">
                        <a:lnSpc>
                          <a:spcPct val="107000"/>
                        </a:lnSpc>
                        <a:spcAft>
                          <a:spcPts val="0"/>
                        </a:spcAft>
                      </a:pPr>
                      <a:r>
                        <a:rPr lang="en-GB" sz="1100">
                          <a:effectLst/>
                        </a:rPr>
                        <a:t>269</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Sollefteå</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487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428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0.83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1</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2"/>
                  </a:ext>
                </a:extLst>
              </a:tr>
              <a:tr h="181857">
                <a:tc>
                  <a:txBody>
                    <a:bodyPr/>
                    <a:lstStyle/>
                    <a:p>
                      <a:pPr algn="r">
                        <a:lnSpc>
                          <a:spcPct val="107000"/>
                        </a:lnSpc>
                        <a:spcAft>
                          <a:spcPts val="0"/>
                        </a:spcAft>
                      </a:pPr>
                      <a:r>
                        <a:rPr lang="en-GB" sz="1100">
                          <a:effectLst/>
                        </a:rPr>
                        <a:t>268</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Malung</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388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329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0.99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1</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3"/>
                  </a:ext>
                </a:extLst>
              </a:tr>
              <a:tr h="181857">
                <a:tc>
                  <a:txBody>
                    <a:bodyPr/>
                    <a:lstStyle/>
                    <a:p>
                      <a:pPr algn="r">
                        <a:lnSpc>
                          <a:spcPct val="107000"/>
                        </a:lnSpc>
                        <a:spcAft>
                          <a:spcPts val="0"/>
                        </a:spcAft>
                      </a:pPr>
                      <a:r>
                        <a:rPr lang="en-GB" sz="1100">
                          <a:effectLst/>
                        </a:rPr>
                        <a:t>267</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Ovanåker</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283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226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0.68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4"/>
                  </a:ext>
                </a:extLst>
              </a:tr>
              <a:tr h="181857">
                <a:tc>
                  <a:txBody>
                    <a:bodyPr/>
                    <a:lstStyle/>
                    <a:p>
                      <a:pPr algn="r">
                        <a:lnSpc>
                          <a:spcPct val="107000"/>
                        </a:lnSpc>
                        <a:spcAft>
                          <a:spcPts val="0"/>
                        </a:spcAft>
                      </a:pPr>
                      <a:r>
                        <a:rPr lang="en-GB" sz="1100">
                          <a:effectLst/>
                        </a:rPr>
                        <a:t>266</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Köping</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589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535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-54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5"/>
                  </a:ext>
                </a:extLst>
              </a:tr>
              <a:tr h="181857">
                <a:tc>
                  <a:txBody>
                    <a:bodyPr/>
                    <a:lstStyle/>
                    <a:p>
                      <a:pPr algn="r">
                        <a:lnSpc>
                          <a:spcPct val="107000"/>
                        </a:lnSpc>
                        <a:spcAft>
                          <a:spcPts val="0"/>
                        </a:spcAft>
                      </a:pPr>
                      <a:r>
                        <a:rPr lang="en-GB" sz="1100">
                          <a:effectLst/>
                        </a:rPr>
                        <a:t>265</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Lindesberg</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449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0.63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6"/>
                  </a:ext>
                </a:extLst>
              </a:tr>
              <a:tr h="181857">
                <a:tc>
                  <a:txBody>
                    <a:bodyPr/>
                    <a:lstStyle/>
                    <a:p>
                      <a:pPr algn="r">
                        <a:lnSpc>
                          <a:spcPct val="107000"/>
                        </a:lnSpc>
                        <a:spcAft>
                          <a:spcPts val="0"/>
                        </a:spcAft>
                      </a:pPr>
                      <a:r>
                        <a:rPr lang="en-GB" sz="1100">
                          <a:effectLst/>
                        </a:rPr>
                        <a:t>264</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Östhammar</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434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387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0.67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7"/>
                  </a:ext>
                </a:extLst>
              </a:tr>
              <a:tr h="181857">
                <a:tc>
                  <a:txBody>
                    <a:bodyPr/>
                    <a:lstStyle/>
                    <a:p>
                      <a:pPr algn="r">
                        <a:lnSpc>
                          <a:spcPct val="107000"/>
                        </a:lnSpc>
                        <a:spcAft>
                          <a:spcPts val="0"/>
                        </a:spcAft>
                      </a:pPr>
                      <a:r>
                        <a:rPr lang="en-GB" sz="1100">
                          <a:effectLst/>
                        </a:rPr>
                        <a:t>263</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Söderköping</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348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301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-0.14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1.09</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8"/>
                  </a:ext>
                </a:extLst>
              </a:tr>
              <a:tr h="181857">
                <a:tc>
                  <a:txBody>
                    <a:bodyPr/>
                    <a:lstStyle/>
                    <a:p>
                      <a:pPr algn="r">
                        <a:lnSpc>
                          <a:spcPct val="107000"/>
                        </a:lnSpc>
                        <a:spcAft>
                          <a:spcPts val="0"/>
                        </a:spcAft>
                      </a:pPr>
                      <a:r>
                        <a:rPr lang="en-GB" sz="1100">
                          <a:effectLst/>
                        </a:rPr>
                        <a:t>262</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Örkelljunga</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230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185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-0.03</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0.76</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29"/>
                  </a:ext>
                </a:extLst>
              </a:tr>
              <a:tr h="181857">
                <a:tc>
                  <a:txBody>
                    <a:bodyPr/>
                    <a:lstStyle/>
                    <a:p>
                      <a:pPr algn="r">
                        <a:lnSpc>
                          <a:spcPct val="107000"/>
                        </a:lnSpc>
                        <a:spcAft>
                          <a:spcPts val="0"/>
                        </a:spcAft>
                      </a:pPr>
                      <a:r>
                        <a:rPr lang="en-GB" sz="1100">
                          <a:effectLst/>
                        </a:rPr>
                        <a:t>261</a:t>
                      </a:r>
                      <a:endParaRPr lang="en-US" sz="1800">
                        <a:effectLst/>
                        <a:latin typeface="ScalaOT" charset="0"/>
                        <a:ea typeface="ScalaOT" charset="0"/>
                        <a:cs typeface="Times New Roman" charset="0"/>
                      </a:endParaRPr>
                    </a:p>
                  </a:txBody>
                  <a:tcPr marL="68580" marR="68580" marT="0" marB="0" anchor="b"/>
                </a:tc>
                <a:tc>
                  <a:txBody>
                    <a:bodyPr/>
                    <a:lstStyle/>
                    <a:p>
                      <a:pPr>
                        <a:lnSpc>
                          <a:spcPct val="107000"/>
                        </a:lnSpc>
                        <a:spcAft>
                          <a:spcPts val="0"/>
                        </a:spcAft>
                      </a:pPr>
                      <a:r>
                        <a:rPr lang="en-GB" sz="1100">
                          <a:effectLst/>
                        </a:rPr>
                        <a:t>Krokom</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212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167</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-45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-0.21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0.02</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0.08</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0.04</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-0.01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0.55</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a:effectLst/>
                        </a:rPr>
                        <a:t>1</a:t>
                      </a:r>
                      <a:endParaRPr lang="en-US" sz="1800">
                        <a:effectLst/>
                        <a:latin typeface="ScalaOT" charset="0"/>
                        <a:ea typeface="ScalaOT" charset="0"/>
                        <a:cs typeface="Times New Roman" charset="0"/>
                      </a:endParaRPr>
                    </a:p>
                  </a:txBody>
                  <a:tcPr marL="68580" marR="68580" marT="0" marB="0" anchor="b"/>
                </a:tc>
                <a:tc>
                  <a:txBody>
                    <a:bodyPr/>
                    <a:lstStyle/>
                    <a:p>
                      <a:pPr algn="r">
                        <a:lnSpc>
                          <a:spcPct val="107000"/>
                        </a:lnSpc>
                        <a:spcAft>
                          <a:spcPts val="0"/>
                        </a:spcAft>
                      </a:pPr>
                      <a:r>
                        <a:rPr lang="en-GB" sz="1100" dirty="0">
                          <a:effectLst/>
                        </a:rPr>
                        <a:t>0</a:t>
                      </a:r>
                      <a:endParaRPr lang="en-US" sz="1800" dirty="0">
                        <a:effectLst/>
                        <a:latin typeface="ScalaOT" charset="0"/>
                        <a:ea typeface="ScalaOT" charset="0"/>
                        <a:cs typeface="Times New Roman" charset="0"/>
                      </a:endParaRPr>
                    </a:p>
                  </a:txBody>
                  <a:tcPr marL="68580" marR="68580" marT="0" marB="0" anchor="b"/>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2374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708920"/>
            <a:ext cx="10286933" cy="1143000"/>
          </a:xfrm>
        </p:spPr>
        <p:txBody>
          <a:bodyPr/>
          <a:lstStyle/>
          <a:p>
            <a:r>
              <a:rPr lang="en-GB" dirty="0"/>
              <a:t>Retail branches</a:t>
            </a:r>
          </a:p>
        </p:txBody>
      </p:sp>
    </p:spTree>
    <p:extLst>
      <p:ext uri="{BB962C8B-B14F-4D97-AF65-F5344CB8AC3E}">
        <p14:creationId xmlns:p14="http://schemas.microsoft.com/office/powerpoint/2010/main" val="30563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336357"/>
              </p:ext>
            </p:extLst>
          </p:nvPr>
        </p:nvGraphicFramePr>
        <p:xfrm>
          <a:off x="1343472" y="404664"/>
          <a:ext cx="10009112" cy="4460989"/>
        </p:xfrm>
        <a:graphic>
          <a:graphicData uri="http://schemas.openxmlformats.org/drawingml/2006/table">
            <a:tbl>
              <a:tblPr firstRow="1" firstCol="1" bandRow="1">
                <a:tableStyleId>{5C22544A-7EE6-4342-B048-85BDC9FD1C3A}</a:tableStyleId>
              </a:tblPr>
              <a:tblGrid>
                <a:gridCol w="2939626">
                  <a:extLst>
                    <a:ext uri="{9D8B030D-6E8A-4147-A177-3AD203B41FA5}">
                      <a16:colId xmlns:a16="http://schemas.microsoft.com/office/drawing/2014/main" val="20000"/>
                    </a:ext>
                  </a:extLst>
                </a:gridCol>
                <a:gridCol w="1808554">
                  <a:extLst>
                    <a:ext uri="{9D8B030D-6E8A-4147-A177-3AD203B41FA5}">
                      <a16:colId xmlns:a16="http://schemas.microsoft.com/office/drawing/2014/main" val="20001"/>
                    </a:ext>
                  </a:extLst>
                </a:gridCol>
                <a:gridCol w="1972124">
                  <a:extLst>
                    <a:ext uri="{9D8B030D-6E8A-4147-A177-3AD203B41FA5}">
                      <a16:colId xmlns:a16="http://schemas.microsoft.com/office/drawing/2014/main" val="20002"/>
                    </a:ext>
                  </a:extLst>
                </a:gridCol>
                <a:gridCol w="1644984">
                  <a:extLst>
                    <a:ext uri="{9D8B030D-6E8A-4147-A177-3AD203B41FA5}">
                      <a16:colId xmlns:a16="http://schemas.microsoft.com/office/drawing/2014/main" val="20003"/>
                    </a:ext>
                  </a:extLst>
                </a:gridCol>
                <a:gridCol w="1643824">
                  <a:extLst>
                    <a:ext uri="{9D8B030D-6E8A-4147-A177-3AD203B41FA5}">
                      <a16:colId xmlns:a16="http://schemas.microsoft.com/office/drawing/2014/main" val="20004"/>
                    </a:ext>
                  </a:extLst>
                </a:gridCol>
              </a:tblGrid>
              <a:tr h="1050842">
                <a:tc>
                  <a:txBody>
                    <a:bodyPr/>
                    <a:lstStyle/>
                    <a:p>
                      <a:pPr algn="r">
                        <a:lnSpc>
                          <a:spcPct val="150000"/>
                        </a:lnSpc>
                        <a:spcBef>
                          <a:spcPts val="600"/>
                        </a:spcBef>
                        <a:spcAft>
                          <a:spcPts val="0"/>
                        </a:spcAft>
                      </a:pPr>
                      <a:r>
                        <a:rPr lang="en-GB" sz="1600">
                          <a:effectLst/>
                        </a:rPr>
                        <a:t>Retail Sector</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50000"/>
                        </a:lnSpc>
                        <a:spcBef>
                          <a:spcPts val="600"/>
                        </a:spcBef>
                        <a:spcAft>
                          <a:spcPts val="0"/>
                        </a:spcAft>
                      </a:pPr>
                      <a:r>
                        <a:rPr lang="en-GB" sz="1600">
                          <a:effectLst/>
                        </a:rPr>
                        <a:t>Change in Retail Employment %</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50000"/>
                        </a:lnSpc>
                        <a:spcBef>
                          <a:spcPts val="600"/>
                        </a:spcBef>
                        <a:spcAft>
                          <a:spcPts val="0"/>
                        </a:spcAft>
                      </a:pPr>
                      <a:r>
                        <a:rPr lang="en-GB" sz="1600">
                          <a:effectLst/>
                        </a:rPr>
                        <a:t>Change in Retail Employment #</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50000"/>
                        </a:lnSpc>
                        <a:spcBef>
                          <a:spcPts val="600"/>
                        </a:spcBef>
                        <a:spcAft>
                          <a:spcPts val="0"/>
                        </a:spcAft>
                      </a:pPr>
                      <a:r>
                        <a:rPr lang="en-GB" sz="1600">
                          <a:effectLst/>
                        </a:rPr>
                        <a:t>Change in </a:t>
                      </a:r>
                      <a:br>
                        <a:rPr lang="en-GB" sz="1600">
                          <a:effectLst/>
                        </a:rPr>
                      </a:br>
                      <a:r>
                        <a:rPr lang="en-GB" sz="1600">
                          <a:effectLst/>
                        </a:rPr>
                        <a:t>Retail Stores %</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50000"/>
                        </a:lnSpc>
                        <a:spcBef>
                          <a:spcPts val="600"/>
                        </a:spcBef>
                        <a:spcAft>
                          <a:spcPts val="0"/>
                        </a:spcAft>
                      </a:pPr>
                      <a:r>
                        <a:rPr lang="en-GB" sz="1600">
                          <a:effectLst/>
                        </a:rPr>
                        <a:t>Change in </a:t>
                      </a:r>
                      <a:br>
                        <a:rPr lang="en-GB" sz="1600">
                          <a:effectLst/>
                        </a:rPr>
                      </a:br>
                      <a:r>
                        <a:rPr lang="en-GB" sz="1600">
                          <a:effectLst/>
                        </a:rPr>
                        <a:t>Retail Stores # </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0"/>
                  </a:ext>
                </a:extLst>
              </a:tr>
              <a:tr h="257050">
                <a:tc>
                  <a:txBody>
                    <a:bodyPr/>
                    <a:lstStyle/>
                    <a:p>
                      <a:pPr algn="r">
                        <a:lnSpc>
                          <a:spcPct val="115000"/>
                        </a:lnSpc>
                        <a:spcBef>
                          <a:spcPts val="600"/>
                        </a:spcBef>
                        <a:spcAft>
                          <a:spcPts val="0"/>
                        </a:spcAft>
                      </a:pPr>
                      <a:r>
                        <a:rPr lang="en-GB" sz="1600">
                          <a:effectLst/>
                        </a:rPr>
                        <a:t>Department Store</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.05</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795</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.37</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98</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1"/>
                  </a:ext>
                </a:extLst>
              </a:tr>
              <a:tr h="257050">
                <a:tc>
                  <a:txBody>
                    <a:bodyPr/>
                    <a:lstStyle/>
                    <a:p>
                      <a:pPr algn="r">
                        <a:lnSpc>
                          <a:spcPct val="115000"/>
                        </a:lnSpc>
                        <a:spcBef>
                          <a:spcPts val="600"/>
                        </a:spcBef>
                        <a:spcAft>
                          <a:spcPts val="0"/>
                        </a:spcAft>
                      </a:pPr>
                      <a:r>
                        <a:rPr lang="en-GB" sz="1600">
                          <a:effectLst/>
                        </a:rPr>
                        <a:t>Food</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.18</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14192</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-.07</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-710</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2"/>
                  </a:ext>
                </a:extLst>
              </a:tr>
              <a:tr h="257050">
                <a:tc>
                  <a:txBody>
                    <a:bodyPr/>
                    <a:lstStyle/>
                    <a:p>
                      <a:pPr algn="r">
                        <a:lnSpc>
                          <a:spcPct val="115000"/>
                        </a:lnSpc>
                        <a:spcBef>
                          <a:spcPts val="600"/>
                        </a:spcBef>
                        <a:spcAft>
                          <a:spcPts val="0"/>
                        </a:spcAft>
                      </a:pPr>
                      <a:r>
                        <a:rPr lang="en-GB" sz="1600">
                          <a:effectLst/>
                        </a:rPr>
                        <a:t>Alcohol</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.07</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286</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.03</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13</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3"/>
                  </a:ext>
                </a:extLst>
              </a:tr>
              <a:tr h="257050">
                <a:tc>
                  <a:txBody>
                    <a:bodyPr/>
                    <a:lstStyle/>
                    <a:p>
                      <a:pPr algn="r">
                        <a:lnSpc>
                          <a:spcPct val="115000"/>
                        </a:lnSpc>
                        <a:spcBef>
                          <a:spcPts val="600"/>
                        </a:spcBef>
                        <a:spcAft>
                          <a:spcPts val="0"/>
                        </a:spcAft>
                      </a:pPr>
                      <a:r>
                        <a:rPr lang="en-GB" sz="1600">
                          <a:effectLst/>
                        </a:rPr>
                        <a:t>Pharmacy</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-.02</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-218</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.46</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419</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4"/>
                  </a:ext>
                </a:extLst>
              </a:tr>
              <a:tr h="257050">
                <a:tc>
                  <a:txBody>
                    <a:bodyPr/>
                    <a:lstStyle/>
                    <a:p>
                      <a:pPr algn="r">
                        <a:lnSpc>
                          <a:spcPct val="115000"/>
                        </a:lnSpc>
                        <a:spcBef>
                          <a:spcPts val="600"/>
                        </a:spcBef>
                        <a:spcAft>
                          <a:spcPts val="0"/>
                        </a:spcAft>
                      </a:pPr>
                      <a:r>
                        <a:rPr lang="en-GB" sz="1600">
                          <a:effectLst/>
                        </a:rPr>
                        <a:t>Specialized</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.14</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5462</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.05</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547</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5"/>
                  </a:ext>
                </a:extLst>
              </a:tr>
              <a:tr h="257050">
                <a:tc>
                  <a:txBody>
                    <a:bodyPr/>
                    <a:lstStyle/>
                    <a:p>
                      <a:pPr algn="r">
                        <a:lnSpc>
                          <a:spcPct val="115000"/>
                        </a:lnSpc>
                        <a:spcBef>
                          <a:spcPts val="600"/>
                        </a:spcBef>
                        <a:spcAft>
                          <a:spcPts val="0"/>
                        </a:spcAft>
                      </a:pPr>
                      <a:r>
                        <a:rPr lang="en-GB" sz="1600">
                          <a:effectLst/>
                        </a:rPr>
                        <a:t>Clothing</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.13</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5555</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.07</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551</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6"/>
                  </a:ext>
                </a:extLst>
              </a:tr>
              <a:tr h="257050">
                <a:tc>
                  <a:txBody>
                    <a:bodyPr/>
                    <a:lstStyle/>
                    <a:p>
                      <a:pPr algn="r">
                        <a:lnSpc>
                          <a:spcPct val="115000"/>
                        </a:lnSpc>
                        <a:spcBef>
                          <a:spcPts val="600"/>
                        </a:spcBef>
                        <a:spcAft>
                          <a:spcPts val="0"/>
                        </a:spcAft>
                      </a:pPr>
                      <a:r>
                        <a:rPr lang="en-GB" sz="1600">
                          <a:effectLst/>
                        </a:rPr>
                        <a:t>High-order</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.23</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7804</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-.05</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-273</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7"/>
                  </a:ext>
                </a:extLst>
              </a:tr>
              <a:tr h="257050">
                <a:tc>
                  <a:txBody>
                    <a:bodyPr/>
                    <a:lstStyle/>
                    <a:p>
                      <a:pPr algn="r">
                        <a:lnSpc>
                          <a:spcPct val="115000"/>
                        </a:lnSpc>
                        <a:spcBef>
                          <a:spcPts val="600"/>
                        </a:spcBef>
                        <a:spcAft>
                          <a:spcPts val="0"/>
                        </a:spcAft>
                      </a:pPr>
                      <a:r>
                        <a:rPr lang="en-GB" sz="1600">
                          <a:effectLst/>
                        </a:rPr>
                        <a:t>Art</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.8</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12746</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1.53</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9737</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8"/>
                  </a:ext>
                </a:extLst>
              </a:tr>
              <a:tr h="257050">
                <a:tc>
                  <a:txBody>
                    <a:bodyPr/>
                    <a:lstStyle/>
                    <a:p>
                      <a:pPr algn="r">
                        <a:lnSpc>
                          <a:spcPct val="115000"/>
                        </a:lnSpc>
                        <a:spcBef>
                          <a:spcPts val="600"/>
                        </a:spcBef>
                        <a:spcAft>
                          <a:spcPts val="0"/>
                        </a:spcAft>
                      </a:pPr>
                      <a:r>
                        <a:rPr lang="en-GB" sz="1600">
                          <a:effectLst/>
                        </a:rPr>
                        <a:t>Second Hand</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1.28</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1879</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.67</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478</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9"/>
                  </a:ext>
                </a:extLst>
              </a:tr>
              <a:tr h="257050">
                <a:tc>
                  <a:txBody>
                    <a:bodyPr/>
                    <a:lstStyle/>
                    <a:p>
                      <a:pPr algn="r">
                        <a:lnSpc>
                          <a:spcPct val="115000"/>
                        </a:lnSpc>
                        <a:spcBef>
                          <a:spcPts val="600"/>
                        </a:spcBef>
                        <a:spcAft>
                          <a:spcPts val="0"/>
                        </a:spcAft>
                      </a:pPr>
                      <a:r>
                        <a:rPr lang="en-GB" sz="1600">
                          <a:effectLst/>
                        </a:rPr>
                        <a:t>Restaurants</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.62</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54660</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.36</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5564</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0"/>
                  </a:ext>
                </a:extLst>
              </a:tr>
              <a:tr h="257050">
                <a:tc>
                  <a:txBody>
                    <a:bodyPr/>
                    <a:lstStyle/>
                    <a:p>
                      <a:pPr algn="r">
                        <a:lnSpc>
                          <a:spcPct val="115000"/>
                        </a:lnSpc>
                        <a:spcBef>
                          <a:spcPts val="600"/>
                        </a:spcBef>
                        <a:spcAft>
                          <a:spcPts val="0"/>
                        </a:spcAft>
                      </a:pPr>
                      <a:r>
                        <a:rPr lang="en-GB" sz="1600">
                          <a:effectLst/>
                        </a:rPr>
                        <a:t>Movie</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229</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-.01</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1"/>
                  </a:ext>
                </a:extLst>
              </a:tr>
              <a:tr h="257050">
                <a:tc>
                  <a:txBody>
                    <a:bodyPr/>
                    <a:lstStyle/>
                    <a:p>
                      <a:pPr algn="r">
                        <a:lnSpc>
                          <a:spcPct val="115000"/>
                        </a:lnSpc>
                        <a:spcBef>
                          <a:spcPts val="600"/>
                        </a:spcBef>
                        <a:spcAft>
                          <a:spcPts val="0"/>
                        </a:spcAft>
                      </a:pPr>
                      <a:r>
                        <a:rPr lang="en-GB" sz="1600">
                          <a:effectLst/>
                        </a:rPr>
                        <a:t>Consumer Service</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-.11</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-746</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-.09</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-215</a:t>
                      </a:r>
                      <a:endParaRPr lang="en-US" sz="24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2"/>
                  </a:ext>
                </a:extLst>
              </a:tr>
              <a:tr h="257050">
                <a:tc>
                  <a:txBody>
                    <a:bodyPr/>
                    <a:lstStyle/>
                    <a:p>
                      <a:pPr algn="r">
                        <a:lnSpc>
                          <a:spcPct val="115000"/>
                        </a:lnSpc>
                        <a:spcBef>
                          <a:spcPts val="600"/>
                        </a:spcBef>
                        <a:spcAft>
                          <a:spcPts val="0"/>
                        </a:spcAft>
                      </a:pPr>
                      <a:r>
                        <a:rPr lang="en-GB" sz="1600">
                          <a:effectLst/>
                        </a:rPr>
                        <a:t>Beauty and Well-being</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1.3</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29121</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.89</a:t>
                      </a:r>
                      <a:endParaRPr lang="en-US" sz="24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dirty="0">
                          <a:effectLst/>
                        </a:rPr>
                        <a:t>14322</a:t>
                      </a:r>
                      <a:endParaRPr lang="en-US" sz="2400" dirty="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3"/>
                  </a:ext>
                </a:extLst>
              </a:tr>
            </a:tbl>
          </a:graphicData>
        </a:graphic>
      </p:graphicFrame>
      <p:sp>
        <p:nvSpPr>
          <p:cNvPr id="5" name="Rectangle 4"/>
          <p:cNvSpPr/>
          <p:nvPr/>
        </p:nvSpPr>
        <p:spPr>
          <a:xfrm>
            <a:off x="4341709" y="0"/>
            <a:ext cx="4012637" cy="369332"/>
          </a:xfrm>
          <a:prstGeom prst="rect">
            <a:avLst/>
          </a:prstGeom>
        </p:spPr>
        <p:txBody>
          <a:bodyPr wrap="none">
            <a:spAutoFit/>
          </a:bodyPr>
          <a:lstStyle/>
          <a:p>
            <a:r>
              <a:rPr lang="en-GB" dirty="0">
                <a:latin typeface="Times New Roman" charset="0"/>
                <a:ea typeface="ScalaOT" charset="0"/>
              </a:rPr>
              <a:t>Change by Retail Categories, 2003-2015</a:t>
            </a:r>
            <a:r>
              <a:rPr lang="en-US" dirty="0"/>
              <a:t>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145282251"/>
              </p:ext>
            </p:extLst>
          </p:nvPr>
        </p:nvGraphicFramePr>
        <p:xfrm>
          <a:off x="1370287" y="5013176"/>
          <a:ext cx="5473700" cy="1516382"/>
        </p:xfrm>
        <a:graphic>
          <a:graphicData uri="http://schemas.openxmlformats.org/drawingml/2006/table">
            <a:tbl>
              <a:tblPr firstRow="1" firstCol="1" bandRow="1">
                <a:tableStyleId>{5C22544A-7EE6-4342-B048-85BDC9FD1C3A}</a:tableStyleId>
              </a:tblPr>
              <a:tblGrid>
                <a:gridCol w="1607598">
                  <a:extLst>
                    <a:ext uri="{9D8B030D-6E8A-4147-A177-3AD203B41FA5}">
                      <a16:colId xmlns:a16="http://schemas.microsoft.com/office/drawing/2014/main" val="20000"/>
                    </a:ext>
                  </a:extLst>
                </a:gridCol>
                <a:gridCol w="989047">
                  <a:extLst>
                    <a:ext uri="{9D8B030D-6E8A-4147-A177-3AD203B41FA5}">
                      <a16:colId xmlns:a16="http://schemas.microsoft.com/office/drawing/2014/main" val="20001"/>
                    </a:ext>
                  </a:extLst>
                </a:gridCol>
                <a:gridCol w="1078499">
                  <a:extLst>
                    <a:ext uri="{9D8B030D-6E8A-4147-A177-3AD203B41FA5}">
                      <a16:colId xmlns:a16="http://schemas.microsoft.com/office/drawing/2014/main" val="20002"/>
                    </a:ext>
                  </a:extLst>
                </a:gridCol>
                <a:gridCol w="899595">
                  <a:extLst>
                    <a:ext uri="{9D8B030D-6E8A-4147-A177-3AD203B41FA5}">
                      <a16:colId xmlns:a16="http://schemas.microsoft.com/office/drawing/2014/main" val="20003"/>
                    </a:ext>
                  </a:extLst>
                </a:gridCol>
                <a:gridCol w="898961">
                  <a:extLst>
                    <a:ext uri="{9D8B030D-6E8A-4147-A177-3AD203B41FA5}">
                      <a16:colId xmlns:a16="http://schemas.microsoft.com/office/drawing/2014/main" val="20004"/>
                    </a:ext>
                  </a:extLst>
                </a:gridCol>
              </a:tblGrid>
              <a:tr h="0">
                <a:tc>
                  <a:txBody>
                    <a:bodyPr/>
                    <a:lstStyle/>
                    <a:p>
                      <a:pPr algn="r">
                        <a:lnSpc>
                          <a:spcPct val="115000"/>
                        </a:lnSpc>
                        <a:spcBef>
                          <a:spcPts val="600"/>
                        </a:spcBef>
                        <a:spcAft>
                          <a:spcPts val="0"/>
                        </a:spcAft>
                      </a:pPr>
                      <a:r>
                        <a:rPr lang="en-GB" sz="1200">
                          <a:effectLst/>
                        </a:rPr>
                        <a:t>Retail Sector</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200">
                          <a:effectLst/>
                        </a:rPr>
                        <a:t>Growth in Retail Employment</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200">
                          <a:effectLst/>
                        </a:rPr>
                        <a:t>Change in Retail Employment</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200">
                          <a:effectLst/>
                        </a:rPr>
                        <a:t>Change in </a:t>
                      </a:r>
                      <a:br>
                        <a:rPr lang="en-GB" sz="1200">
                          <a:effectLst/>
                        </a:rPr>
                      </a:br>
                      <a:r>
                        <a:rPr lang="en-GB" sz="1200">
                          <a:effectLst/>
                        </a:rPr>
                        <a:t>Retail Stores %</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200">
                          <a:effectLst/>
                        </a:rPr>
                        <a:t>Change in </a:t>
                      </a:r>
                      <a:br>
                        <a:rPr lang="en-GB" sz="1200">
                          <a:effectLst/>
                        </a:rPr>
                      </a:br>
                      <a:r>
                        <a:rPr lang="en-GB" sz="1200">
                          <a:effectLst/>
                        </a:rPr>
                        <a:t># of Retail Stores</a:t>
                      </a:r>
                      <a:endParaRPr lang="en-US" sz="1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0"/>
                  </a:ext>
                </a:extLst>
              </a:tr>
              <a:tr h="0">
                <a:tc>
                  <a:txBody>
                    <a:bodyPr/>
                    <a:lstStyle/>
                    <a:p>
                      <a:pPr algn="r">
                        <a:lnSpc>
                          <a:spcPct val="115000"/>
                        </a:lnSpc>
                        <a:spcBef>
                          <a:spcPts val="600"/>
                        </a:spcBef>
                        <a:spcAft>
                          <a:spcPts val="0"/>
                        </a:spcAft>
                      </a:pPr>
                      <a:r>
                        <a:rPr lang="en-GB" sz="1400">
                          <a:effectLst/>
                        </a:rPr>
                        <a:t>Durables</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.23</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34241</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.36</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11138</a:t>
                      </a:r>
                      <a:endParaRPr lang="en-US" sz="1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1"/>
                  </a:ext>
                </a:extLst>
              </a:tr>
              <a:tr h="0">
                <a:tc>
                  <a:txBody>
                    <a:bodyPr/>
                    <a:lstStyle/>
                    <a:p>
                      <a:pPr algn="r">
                        <a:lnSpc>
                          <a:spcPct val="115000"/>
                        </a:lnSpc>
                        <a:spcBef>
                          <a:spcPts val="600"/>
                        </a:spcBef>
                        <a:spcAft>
                          <a:spcPts val="0"/>
                        </a:spcAft>
                      </a:pPr>
                      <a:r>
                        <a:rPr lang="en-GB" sz="1400">
                          <a:effectLst/>
                        </a:rPr>
                        <a:t>Non-Durables</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.15</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14260</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-.02</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-278</a:t>
                      </a:r>
                      <a:endParaRPr lang="en-US" sz="1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2"/>
                  </a:ext>
                </a:extLst>
              </a:tr>
              <a:tr h="0">
                <a:tc>
                  <a:txBody>
                    <a:bodyPr/>
                    <a:lstStyle/>
                    <a:p>
                      <a:pPr algn="r">
                        <a:lnSpc>
                          <a:spcPct val="115000"/>
                        </a:lnSpc>
                        <a:spcBef>
                          <a:spcPts val="600"/>
                        </a:spcBef>
                        <a:spcAft>
                          <a:spcPts val="0"/>
                        </a:spcAft>
                      </a:pPr>
                      <a:r>
                        <a:rPr lang="en-GB" sz="1400">
                          <a:effectLst/>
                        </a:rPr>
                        <a:t>Other</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.7</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83264</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.58</a:t>
                      </a:r>
                      <a:endParaRPr lang="en-US" sz="1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dirty="0">
                          <a:effectLst/>
                        </a:rPr>
                        <a:t>19669</a:t>
                      </a:r>
                      <a:endParaRPr lang="en-US" sz="1800" dirty="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47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996952"/>
            <a:ext cx="10286933" cy="1143000"/>
          </a:xfrm>
        </p:spPr>
        <p:txBody>
          <a:bodyPr/>
          <a:lstStyle/>
          <a:p>
            <a:r>
              <a:rPr lang="en-GB" dirty="0"/>
              <a:t>Retail &amp; Population</a:t>
            </a:r>
          </a:p>
        </p:txBody>
      </p:sp>
    </p:spTree>
    <p:extLst>
      <p:ext uri="{BB962C8B-B14F-4D97-AF65-F5344CB8AC3E}">
        <p14:creationId xmlns:p14="http://schemas.microsoft.com/office/powerpoint/2010/main" val="41213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oo263\AppData\Local\Microsoft\Windows\INetCache\Content.Outlook\L3MHX4GZ\Population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464" y="0"/>
            <a:ext cx="4536504" cy="6858000"/>
          </a:xfrm>
          <a:prstGeom prst="rect">
            <a:avLst/>
          </a:prstGeom>
          <a:noFill/>
          <a:ln>
            <a:noFill/>
          </a:ln>
        </p:spPr>
      </p:pic>
      <p:pic>
        <p:nvPicPr>
          <p:cNvPr id="9" name="Picture 8" descr="C:\Users\oo263\AppData\Local\Microsoft\Windows\INetCache\Content.Outlook\L3MHX4GZ\RetailEmploymentChan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968" y="0"/>
            <a:ext cx="4609698" cy="6858000"/>
          </a:xfrm>
          <a:prstGeom prst="rect">
            <a:avLst/>
          </a:prstGeom>
          <a:noFill/>
          <a:ln>
            <a:noFill/>
          </a:ln>
        </p:spPr>
      </p:pic>
    </p:spTree>
    <p:extLst>
      <p:ext uri="{BB962C8B-B14F-4D97-AF65-F5344CB8AC3E}">
        <p14:creationId xmlns:p14="http://schemas.microsoft.com/office/powerpoint/2010/main" val="109157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5360" y="44624"/>
          <a:ext cx="11089231" cy="6680775"/>
        </p:xfrm>
        <a:graphic>
          <a:graphicData uri="http://schemas.openxmlformats.org/drawingml/2006/table">
            <a:tbl>
              <a:tblPr firstRow="1" firstCol="1" bandRow="1">
                <a:tableStyleId>{5C22544A-7EE6-4342-B048-85BDC9FD1C3A}</a:tableStyleId>
              </a:tblPr>
              <a:tblGrid>
                <a:gridCol w="4576746">
                  <a:extLst>
                    <a:ext uri="{9D8B030D-6E8A-4147-A177-3AD203B41FA5}">
                      <a16:colId xmlns:a16="http://schemas.microsoft.com/office/drawing/2014/main" val="20000"/>
                    </a:ext>
                  </a:extLst>
                </a:gridCol>
                <a:gridCol w="1759426">
                  <a:extLst>
                    <a:ext uri="{9D8B030D-6E8A-4147-A177-3AD203B41FA5}">
                      <a16:colId xmlns:a16="http://schemas.microsoft.com/office/drawing/2014/main" val="20001"/>
                    </a:ext>
                  </a:extLst>
                </a:gridCol>
                <a:gridCol w="2464688">
                  <a:extLst>
                    <a:ext uri="{9D8B030D-6E8A-4147-A177-3AD203B41FA5}">
                      <a16:colId xmlns:a16="http://schemas.microsoft.com/office/drawing/2014/main" val="20002"/>
                    </a:ext>
                  </a:extLst>
                </a:gridCol>
                <a:gridCol w="2288371">
                  <a:extLst>
                    <a:ext uri="{9D8B030D-6E8A-4147-A177-3AD203B41FA5}">
                      <a16:colId xmlns:a16="http://schemas.microsoft.com/office/drawing/2014/main" val="20003"/>
                    </a:ext>
                  </a:extLst>
                </a:gridCol>
              </a:tblGrid>
              <a:tr h="459709">
                <a:tc>
                  <a:txBody>
                    <a:bodyPr/>
                    <a:lstStyle/>
                    <a:p>
                      <a:pPr>
                        <a:lnSpc>
                          <a:spcPct val="107000"/>
                        </a:lnSpc>
                      </a:pPr>
                      <a:endParaRPr lang="en-US" sz="1400">
                        <a:effectLst/>
                        <a:latin typeface="ScalaOT" charset="0"/>
                      </a:endParaRPr>
                    </a:p>
                  </a:txBody>
                  <a:tcPr marL="54686" marR="54686" marT="0" marB="0"/>
                </a:tc>
                <a:tc>
                  <a:txBody>
                    <a:bodyPr/>
                    <a:lstStyle/>
                    <a:p>
                      <a:pPr algn="ctr">
                        <a:lnSpc>
                          <a:spcPct val="107000"/>
                        </a:lnSpc>
                        <a:spcAft>
                          <a:spcPts val="0"/>
                        </a:spcAft>
                      </a:pPr>
                      <a:r>
                        <a:rPr lang="en-GB" sz="1200">
                          <a:effectLst/>
                        </a:rPr>
                        <a:t>Retail Employment Growth</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Retail Establishment Growth</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Change in relative specialisation</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0"/>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01"/>
                  </a:ext>
                </a:extLst>
              </a:tr>
              <a:tr h="196300">
                <a:tc>
                  <a:txBody>
                    <a:bodyPr/>
                    <a:lstStyle/>
                    <a:p>
                      <a:pPr algn="ctr">
                        <a:lnSpc>
                          <a:spcPct val="107000"/>
                        </a:lnSpc>
                        <a:spcAft>
                          <a:spcPts val="0"/>
                        </a:spcAft>
                      </a:pPr>
                      <a:r>
                        <a:rPr lang="en-GB" sz="1200">
                          <a:effectLst/>
                        </a:rPr>
                        <a:t>Population change</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600" b="1" dirty="0">
                          <a:effectLst/>
                        </a:rPr>
                        <a:t>    1.322***</a:t>
                      </a:r>
                      <a:endParaRPr lang="en-US" sz="1800" b="1"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600" b="1" dirty="0">
                          <a:effectLst/>
                        </a:rPr>
                        <a:t>     0.997***</a:t>
                      </a:r>
                      <a:endParaRPr lang="en-US" sz="1800" b="1"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600" b="1" dirty="0">
                          <a:effectLst/>
                        </a:rPr>
                        <a:t>  0.340**</a:t>
                      </a:r>
                      <a:endParaRPr lang="en-US" sz="1800" b="1" dirty="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2"/>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gn="ctr">
                        <a:lnSpc>
                          <a:spcPct val="107000"/>
                        </a:lnSpc>
                        <a:spcAft>
                          <a:spcPts val="0"/>
                        </a:spcAft>
                      </a:pPr>
                      <a:r>
                        <a:rPr lang="en-GB" sz="1200">
                          <a:effectLst/>
                        </a:rPr>
                        <a:t>(-6.5)</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(-5.86)</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(-2.03)</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3"/>
                  </a:ext>
                </a:extLst>
              </a:tr>
              <a:tr h="392599">
                <a:tc>
                  <a:txBody>
                    <a:bodyPr/>
                    <a:lstStyle/>
                    <a:p>
                      <a:pPr algn="ctr">
                        <a:lnSpc>
                          <a:spcPct val="107000"/>
                        </a:lnSpc>
                        <a:spcAft>
                          <a:spcPts val="0"/>
                        </a:spcAft>
                      </a:pPr>
                      <a:r>
                        <a:rPr lang="sv-SE" sz="1200">
                          <a:effectLst/>
                        </a:rPr>
                        <a:t>Type  2: </a:t>
                      </a:r>
                      <a:br>
                        <a:rPr lang="sv-SE" sz="1200">
                          <a:effectLst/>
                        </a:rPr>
                      </a:br>
                      <a:r>
                        <a:rPr lang="sv-SE" sz="1200">
                          <a:effectLst/>
                        </a:rPr>
                        <a:t>Pendlingskommun nära storstad</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-0.0471</a:t>
                      </a:r>
                      <a:endParaRPr lang="en-US" sz="1400">
                        <a:effectLst/>
                      </a:endParaRPr>
                    </a:p>
                    <a:p>
                      <a:pPr algn="ctr">
                        <a:lnSpc>
                          <a:spcPct val="107000"/>
                        </a:lnSpc>
                        <a:spcAft>
                          <a:spcPts val="0"/>
                        </a:spcAft>
                      </a:pPr>
                      <a:r>
                        <a:rPr lang="sv-SE" sz="1200">
                          <a:effectLst/>
                        </a:rPr>
                        <a:t>(-0.83)</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-0.0133</a:t>
                      </a:r>
                      <a:endParaRPr lang="en-US" sz="1400">
                        <a:effectLst/>
                      </a:endParaRPr>
                    </a:p>
                    <a:p>
                      <a:pPr algn="ctr">
                        <a:lnSpc>
                          <a:spcPct val="107000"/>
                        </a:lnSpc>
                        <a:spcAft>
                          <a:spcPts val="0"/>
                        </a:spcAft>
                      </a:pPr>
                      <a:r>
                        <a:rPr lang="sv-SE" sz="1200">
                          <a:effectLst/>
                        </a:rPr>
                        <a:t>(-0.18)</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-0.00402</a:t>
                      </a:r>
                      <a:endParaRPr lang="en-US" sz="1400">
                        <a:effectLst/>
                      </a:endParaRPr>
                    </a:p>
                    <a:p>
                      <a:pPr algn="ctr">
                        <a:lnSpc>
                          <a:spcPct val="107000"/>
                        </a:lnSpc>
                        <a:spcAft>
                          <a:spcPts val="0"/>
                        </a:spcAft>
                      </a:pPr>
                      <a:r>
                        <a:rPr lang="sv-SE" sz="1200">
                          <a:effectLst/>
                        </a:rPr>
                        <a:t>(-0.11)</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4"/>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05"/>
                  </a:ext>
                </a:extLst>
              </a:tr>
              <a:tr h="392599">
                <a:tc>
                  <a:txBody>
                    <a:bodyPr/>
                    <a:lstStyle/>
                    <a:p>
                      <a:pPr algn="ctr">
                        <a:lnSpc>
                          <a:spcPct val="107000"/>
                        </a:lnSpc>
                        <a:spcAft>
                          <a:spcPts val="0"/>
                        </a:spcAft>
                      </a:pPr>
                      <a:r>
                        <a:rPr lang="sv-SE" sz="1200">
                          <a:effectLst/>
                        </a:rPr>
                        <a:t>Type 3: </a:t>
                      </a:r>
                      <a:br>
                        <a:rPr lang="sv-SE" sz="1200">
                          <a:effectLst/>
                        </a:rPr>
                      </a:br>
                      <a:r>
                        <a:rPr lang="sv-SE" sz="1200">
                          <a:effectLst/>
                        </a:rPr>
                        <a:t>Större stad</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dirty="0">
                          <a:effectLst/>
                        </a:rPr>
                        <a:t>    </a:t>
                      </a:r>
                      <a:r>
                        <a:rPr lang="sv-SE" sz="1200" b="1" dirty="0">
                          <a:effectLst/>
                        </a:rPr>
                        <a:t>-0.129***</a:t>
                      </a:r>
                      <a:endParaRPr lang="en-US" sz="1400" b="1" dirty="0">
                        <a:effectLst/>
                      </a:endParaRPr>
                    </a:p>
                    <a:p>
                      <a:pPr algn="ctr">
                        <a:lnSpc>
                          <a:spcPct val="107000"/>
                        </a:lnSpc>
                        <a:spcAft>
                          <a:spcPts val="0"/>
                        </a:spcAft>
                      </a:pPr>
                      <a:r>
                        <a:rPr lang="sv-SE" sz="1200" dirty="0">
                          <a:effectLst/>
                        </a:rPr>
                        <a:t>(-2.80)</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dirty="0">
                          <a:effectLst/>
                        </a:rPr>
                        <a:t>  </a:t>
                      </a:r>
                      <a:r>
                        <a:rPr lang="sv-SE" sz="1200" b="1" dirty="0">
                          <a:effectLst/>
                        </a:rPr>
                        <a:t>-0.155**</a:t>
                      </a:r>
                      <a:endParaRPr lang="en-US" sz="1400" b="1" dirty="0">
                        <a:effectLst/>
                      </a:endParaRPr>
                    </a:p>
                    <a:p>
                      <a:pPr algn="ctr">
                        <a:lnSpc>
                          <a:spcPct val="107000"/>
                        </a:lnSpc>
                        <a:spcAft>
                          <a:spcPts val="0"/>
                        </a:spcAft>
                      </a:pPr>
                      <a:r>
                        <a:rPr lang="sv-SE" sz="1200" dirty="0">
                          <a:effectLst/>
                        </a:rPr>
                        <a:t>(-2.20)</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-0.0414</a:t>
                      </a:r>
                      <a:endParaRPr lang="en-US" sz="1400">
                        <a:effectLst/>
                      </a:endParaRPr>
                    </a:p>
                    <a:p>
                      <a:pPr algn="ctr">
                        <a:lnSpc>
                          <a:spcPct val="107000"/>
                        </a:lnSpc>
                        <a:spcAft>
                          <a:spcPts val="0"/>
                        </a:spcAft>
                      </a:pPr>
                      <a:r>
                        <a:rPr lang="sv-SE" sz="1200">
                          <a:effectLst/>
                        </a:rPr>
                        <a:t>(-1.33)</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6"/>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07"/>
                  </a:ext>
                </a:extLst>
              </a:tr>
              <a:tr h="392599">
                <a:tc>
                  <a:txBody>
                    <a:bodyPr/>
                    <a:lstStyle/>
                    <a:p>
                      <a:pPr algn="ctr">
                        <a:lnSpc>
                          <a:spcPct val="107000"/>
                        </a:lnSpc>
                        <a:spcAft>
                          <a:spcPts val="0"/>
                        </a:spcAft>
                      </a:pPr>
                      <a:r>
                        <a:rPr lang="sv-SE" sz="1200" dirty="0" err="1">
                          <a:effectLst/>
                        </a:rPr>
                        <a:t>Type</a:t>
                      </a:r>
                      <a:r>
                        <a:rPr lang="sv-SE" sz="1200" dirty="0">
                          <a:effectLst/>
                        </a:rPr>
                        <a:t> 4: </a:t>
                      </a:r>
                      <a:br>
                        <a:rPr lang="sv-SE" sz="1200" dirty="0">
                          <a:effectLst/>
                        </a:rPr>
                      </a:br>
                      <a:r>
                        <a:rPr lang="sv-SE" sz="1200" dirty="0">
                          <a:effectLst/>
                        </a:rPr>
                        <a:t>Pendlingskommun nära större stad</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b="1" dirty="0">
                          <a:effectLst/>
                        </a:rPr>
                        <a:t>-0.104*</a:t>
                      </a:r>
                      <a:endParaRPr lang="en-US" sz="1400" b="1" dirty="0">
                        <a:effectLst/>
                      </a:endParaRPr>
                    </a:p>
                    <a:p>
                      <a:pPr algn="ctr">
                        <a:lnSpc>
                          <a:spcPct val="107000"/>
                        </a:lnSpc>
                        <a:spcAft>
                          <a:spcPts val="0"/>
                        </a:spcAft>
                      </a:pPr>
                      <a:r>
                        <a:rPr lang="sv-SE" sz="1200" dirty="0">
                          <a:effectLst/>
                        </a:rPr>
                        <a:t>(-1.79)</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-0.109</a:t>
                      </a:r>
                      <a:endParaRPr lang="en-US" sz="1400">
                        <a:effectLst/>
                      </a:endParaRPr>
                    </a:p>
                    <a:p>
                      <a:pPr algn="ctr">
                        <a:lnSpc>
                          <a:spcPct val="107000"/>
                        </a:lnSpc>
                        <a:spcAft>
                          <a:spcPts val="0"/>
                        </a:spcAft>
                      </a:pPr>
                      <a:r>
                        <a:rPr lang="sv-SE" sz="1200">
                          <a:effectLst/>
                        </a:rPr>
                        <a:t>(-1.38)</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0.0153</a:t>
                      </a:r>
                      <a:endParaRPr lang="en-US" sz="1400">
                        <a:effectLst/>
                      </a:endParaRPr>
                    </a:p>
                    <a:p>
                      <a:pPr algn="ctr">
                        <a:lnSpc>
                          <a:spcPct val="107000"/>
                        </a:lnSpc>
                        <a:spcAft>
                          <a:spcPts val="0"/>
                        </a:spcAft>
                      </a:pPr>
                      <a:r>
                        <a:rPr lang="sv-SE" sz="1200">
                          <a:effectLst/>
                        </a:rPr>
                        <a:t>(-0.38)</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8"/>
                  </a:ext>
                </a:extLst>
              </a:tr>
              <a:tr h="392599">
                <a:tc>
                  <a:txBody>
                    <a:bodyPr/>
                    <a:lstStyle/>
                    <a:p>
                      <a:pPr algn="ctr">
                        <a:lnSpc>
                          <a:spcPct val="107000"/>
                        </a:lnSpc>
                        <a:spcAft>
                          <a:spcPts val="0"/>
                        </a:spcAft>
                      </a:pPr>
                      <a:r>
                        <a:rPr lang="sv-SE" sz="1200">
                          <a:effectLst/>
                        </a:rPr>
                        <a:t>Type 5: </a:t>
                      </a:r>
                      <a:endParaRPr lang="en-US" sz="1400">
                        <a:effectLst/>
                      </a:endParaRPr>
                    </a:p>
                    <a:p>
                      <a:pPr algn="ctr">
                        <a:lnSpc>
                          <a:spcPct val="107000"/>
                        </a:lnSpc>
                        <a:spcAft>
                          <a:spcPts val="0"/>
                        </a:spcAft>
                      </a:pPr>
                      <a:r>
                        <a:rPr lang="sv-SE" sz="1200">
                          <a:effectLst/>
                        </a:rPr>
                        <a:t>Lågpendlingskommun nära större stad</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-0.102</a:t>
                      </a:r>
                      <a:endParaRPr lang="en-US" sz="1400">
                        <a:effectLst/>
                      </a:endParaRPr>
                    </a:p>
                    <a:p>
                      <a:pPr algn="ctr">
                        <a:lnSpc>
                          <a:spcPct val="107000"/>
                        </a:lnSpc>
                        <a:spcAft>
                          <a:spcPts val="0"/>
                        </a:spcAft>
                      </a:pPr>
                      <a:r>
                        <a:rPr lang="sv-SE" sz="1200">
                          <a:effectLst/>
                        </a:rPr>
                        <a:t>(-1.63)</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b="1" dirty="0">
                          <a:effectLst/>
                        </a:rPr>
                        <a:t>-0.133*</a:t>
                      </a:r>
                      <a:endParaRPr lang="en-US" sz="1400" b="1" dirty="0">
                        <a:effectLst/>
                      </a:endParaRPr>
                    </a:p>
                    <a:p>
                      <a:pPr algn="ctr">
                        <a:lnSpc>
                          <a:spcPct val="107000"/>
                        </a:lnSpc>
                        <a:spcAft>
                          <a:spcPts val="0"/>
                        </a:spcAft>
                      </a:pPr>
                      <a:r>
                        <a:rPr lang="sv-SE" sz="1200" dirty="0">
                          <a:effectLst/>
                        </a:rPr>
                        <a:t>(-1.</a:t>
                      </a:r>
                      <a:r>
                        <a:rPr lang="en-GB" sz="1200" dirty="0">
                          <a:effectLst/>
                        </a:rPr>
                        <a:t>66)</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0.0172</a:t>
                      </a:r>
                      <a:endParaRPr lang="en-US" sz="1400">
                        <a:effectLst/>
                      </a:endParaRPr>
                    </a:p>
                    <a:p>
                      <a:pPr algn="ctr">
                        <a:lnSpc>
                          <a:spcPct val="107000"/>
                        </a:lnSpc>
                        <a:spcAft>
                          <a:spcPts val="0"/>
                        </a:spcAft>
                      </a:pPr>
                      <a:r>
                        <a:rPr lang="en-GB" sz="1200">
                          <a:effectLst/>
                        </a:rPr>
                        <a:t>(-0.39)</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09"/>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10"/>
                  </a:ext>
                </a:extLst>
              </a:tr>
              <a:tr h="392599">
                <a:tc>
                  <a:txBody>
                    <a:bodyPr/>
                    <a:lstStyle/>
                    <a:p>
                      <a:pPr algn="ctr">
                        <a:lnSpc>
                          <a:spcPct val="107000"/>
                        </a:lnSpc>
                        <a:spcAft>
                          <a:spcPts val="0"/>
                        </a:spcAft>
                      </a:pPr>
                      <a:r>
                        <a:rPr lang="sv-SE" sz="1200">
                          <a:effectLst/>
                        </a:rPr>
                        <a:t>Type 6: </a:t>
                      </a:r>
                      <a:br>
                        <a:rPr lang="sv-SE" sz="1200">
                          <a:effectLst/>
                        </a:rPr>
                      </a:br>
                      <a:r>
                        <a:rPr lang="sv-SE" sz="1200">
                          <a:effectLst/>
                        </a:rPr>
                        <a:t>Mindre stad/tätort</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-0.0791</a:t>
                      </a:r>
                      <a:endParaRPr lang="en-US" sz="1400">
                        <a:effectLst/>
                      </a:endParaRPr>
                    </a:p>
                    <a:p>
                      <a:pPr algn="ctr">
                        <a:lnSpc>
                          <a:spcPct val="107000"/>
                        </a:lnSpc>
                        <a:spcAft>
                          <a:spcPts val="0"/>
                        </a:spcAft>
                      </a:pPr>
                      <a:r>
                        <a:rPr lang="sv-SE" sz="1200">
                          <a:effectLst/>
                        </a:rPr>
                        <a:t>(-1.39)</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b="1" dirty="0">
                          <a:effectLst/>
                        </a:rPr>
                        <a:t>  -0.150**</a:t>
                      </a:r>
                      <a:endParaRPr lang="en-US" sz="1400" b="1" dirty="0">
                        <a:effectLst/>
                      </a:endParaRPr>
                    </a:p>
                    <a:p>
                      <a:pPr algn="ctr">
                        <a:lnSpc>
                          <a:spcPct val="107000"/>
                        </a:lnSpc>
                        <a:spcAft>
                          <a:spcPts val="0"/>
                        </a:spcAft>
                      </a:pPr>
                      <a:r>
                        <a:rPr lang="sv-SE" sz="1200" dirty="0">
                          <a:effectLst/>
                        </a:rPr>
                        <a:t>(-2.01)</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 0.00848</a:t>
                      </a:r>
                      <a:endParaRPr lang="en-US" sz="1400">
                        <a:effectLst/>
                      </a:endParaRPr>
                    </a:p>
                    <a:p>
                      <a:pPr algn="ctr">
                        <a:lnSpc>
                          <a:spcPct val="107000"/>
                        </a:lnSpc>
                        <a:spcAft>
                          <a:spcPts val="0"/>
                        </a:spcAft>
                      </a:pPr>
                      <a:r>
                        <a:rPr lang="sv-SE" sz="1200">
                          <a:effectLst/>
                        </a:rPr>
                        <a:t>(-0.21)</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11"/>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12"/>
                  </a:ext>
                </a:extLst>
              </a:tr>
              <a:tr h="392599">
                <a:tc>
                  <a:txBody>
                    <a:bodyPr/>
                    <a:lstStyle/>
                    <a:p>
                      <a:pPr algn="ctr">
                        <a:lnSpc>
                          <a:spcPct val="107000"/>
                        </a:lnSpc>
                        <a:spcAft>
                          <a:spcPts val="0"/>
                        </a:spcAft>
                      </a:pPr>
                      <a:r>
                        <a:rPr lang="sv-SE" sz="1200">
                          <a:effectLst/>
                        </a:rPr>
                        <a:t>Type 7: </a:t>
                      </a:r>
                      <a:br>
                        <a:rPr lang="sv-SE" sz="1200">
                          <a:effectLst/>
                        </a:rPr>
                      </a:br>
                      <a:r>
                        <a:rPr lang="sv-SE" sz="1200">
                          <a:effectLst/>
                        </a:rPr>
                        <a:t>Pendlingskommun nära mindre stad/tätort</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b="1" dirty="0">
                          <a:effectLst/>
                        </a:rPr>
                        <a:t>-0.126*</a:t>
                      </a:r>
                      <a:endParaRPr lang="en-US" sz="1400" b="1" dirty="0">
                        <a:effectLst/>
                      </a:endParaRPr>
                    </a:p>
                    <a:p>
                      <a:pPr algn="ctr">
                        <a:lnSpc>
                          <a:spcPct val="107000"/>
                        </a:lnSpc>
                        <a:spcAft>
                          <a:spcPts val="0"/>
                        </a:spcAft>
                      </a:pPr>
                      <a:r>
                        <a:rPr lang="sv-SE" sz="1200" dirty="0">
                          <a:effectLst/>
                        </a:rPr>
                        <a:t>(-1</a:t>
                      </a:r>
                      <a:r>
                        <a:rPr lang="en-GB" sz="1200" dirty="0">
                          <a:effectLst/>
                        </a:rPr>
                        <a:t>.95)</a:t>
                      </a:r>
                      <a:endParaRPr lang="en-US" sz="1400" dirty="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-0.0961</a:t>
                      </a:r>
                      <a:endParaRPr lang="en-US" sz="1400">
                        <a:effectLst/>
                      </a:endParaRPr>
                    </a:p>
                    <a:p>
                      <a:pPr algn="ctr">
                        <a:lnSpc>
                          <a:spcPct val="107000"/>
                        </a:lnSpc>
                        <a:spcAft>
                          <a:spcPts val="0"/>
                        </a:spcAft>
                      </a:pPr>
                      <a:r>
                        <a:rPr lang="en-GB" sz="1200">
                          <a:effectLst/>
                        </a:rPr>
                        <a:t>(-1.20)</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 0.00517</a:t>
                      </a:r>
                      <a:endParaRPr lang="en-US" sz="1400">
                        <a:effectLst/>
                      </a:endParaRPr>
                    </a:p>
                    <a:p>
                      <a:pPr algn="ctr">
                        <a:lnSpc>
                          <a:spcPct val="107000"/>
                        </a:lnSpc>
                        <a:spcAft>
                          <a:spcPts val="0"/>
                        </a:spcAft>
                      </a:pPr>
                      <a:r>
                        <a:rPr lang="en-GB" sz="1200">
                          <a:effectLst/>
                        </a:rPr>
                        <a:t>(-0.11)</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13"/>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14"/>
                  </a:ext>
                </a:extLst>
              </a:tr>
              <a:tr h="392599">
                <a:tc>
                  <a:txBody>
                    <a:bodyPr/>
                    <a:lstStyle/>
                    <a:p>
                      <a:pPr algn="ctr">
                        <a:lnSpc>
                          <a:spcPct val="107000"/>
                        </a:lnSpc>
                        <a:spcAft>
                          <a:spcPts val="0"/>
                        </a:spcAft>
                      </a:pPr>
                      <a:r>
                        <a:rPr lang="sv-SE" sz="1200">
                          <a:effectLst/>
                        </a:rPr>
                        <a:t>Type 8: </a:t>
                      </a:r>
                      <a:br>
                        <a:rPr lang="sv-SE" sz="1200">
                          <a:effectLst/>
                        </a:rPr>
                      </a:br>
                      <a:r>
                        <a:rPr lang="sv-SE" sz="1200">
                          <a:effectLst/>
                        </a:rPr>
                        <a:t>Landsbygskommun</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-0.0448</a:t>
                      </a:r>
                      <a:endParaRPr lang="en-US" sz="1400">
                        <a:effectLst/>
                      </a:endParaRPr>
                    </a:p>
                    <a:p>
                      <a:pPr algn="ctr">
                        <a:lnSpc>
                          <a:spcPct val="107000"/>
                        </a:lnSpc>
                        <a:spcAft>
                          <a:spcPts val="0"/>
                        </a:spcAft>
                      </a:pPr>
                      <a:r>
                        <a:rPr lang="sv-SE" sz="1200">
                          <a:effectLst/>
                        </a:rPr>
                        <a:t>(-0.53)</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-0.0702</a:t>
                      </a:r>
                      <a:endParaRPr lang="en-US" sz="1400">
                        <a:effectLst/>
                      </a:endParaRPr>
                    </a:p>
                    <a:p>
                      <a:pPr algn="ctr">
                        <a:lnSpc>
                          <a:spcPct val="107000"/>
                        </a:lnSpc>
                        <a:spcAft>
                          <a:spcPts val="0"/>
                        </a:spcAft>
                      </a:pPr>
                      <a:r>
                        <a:rPr lang="sv-SE" sz="1200">
                          <a:effectLst/>
                        </a:rPr>
                        <a:t>(-0.82)</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0.015</a:t>
                      </a:r>
                      <a:endParaRPr lang="en-US" sz="1400">
                        <a:effectLst/>
                      </a:endParaRPr>
                    </a:p>
                    <a:p>
                      <a:pPr algn="ctr">
                        <a:lnSpc>
                          <a:spcPct val="107000"/>
                        </a:lnSpc>
                        <a:spcAft>
                          <a:spcPts val="0"/>
                        </a:spcAft>
                      </a:pPr>
                      <a:r>
                        <a:rPr lang="sv-SE" sz="1200">
                          <a:effectLst/>
                        </a:rPr>
                        <a:t>(-0.24)</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15"/>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16"/>
                  </a:ext>
                </a:extLst>
              </a:tr>
              <a:tr h="392599">
                <a:tc>
                  <a:txBody>
                    <a:bodyPr/>
                    <a:lstStyle/>
                    <a:p>
                      <a:pPr algn="ctr">
                        <a:lnSpc>
                          <a:spcPct val="107000"/>
                        </a:lnSpc>
                        <a:spcAft>
                          <a:spcPts val="0"/>
                        </a:spcAft>
                      </a:pPr>
                      <a:r>
                        <a:rPr lang="sv-SE" sz="1200">
                          <a:effectLst/>
                        </a:rPr>
                        <a:t>Type 9: </a:t>
                      </a:r>
                      <a:endParaRPr lang="en-US" sz="1400">
                        <a:effectLst/>
                      </a:endParaRPr>
                    </a:p>
                    <a:p>
                      <a:pPr algn="ctr">
                        <a:lnSpc>
                          <a:spcPct val="107000"/>
                        </a:lnSpc>
                        <a:spcAft>
                          <a:spcPts val="0"/>
                        </a:spcAft>
                      </a:pPr>
                      <a:r>
                        <a:rPr lang="sv-SE" sz="1200">
                          <a:effectLst/>
                        </a:rPr>
                        <a:t>Landbygdskommun med besöksnäring</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0.169</a:t>
                      </a:r>
                      <a:endParaRPr lang="en-US" sz="1400">
                        <a:effectLst/>
                      </a:endParaRPr>
                    </a:p>
                    <a:p>
                      <a:pPr algn="ctr">
                        <a:lnSpc>
                          <a:spcPct val="107000"/>
                        </a:lnSpc>
                        <a:spcAft>
                          <a:spcPts val="0"/>
                        </a:spcAft>
                      </a:pPr>
                      <a:r>
                        <a:rPr lang="sv-SE" sz="1200">
                          <a:effectLst/>
                        </a:rPr>
                        <a:t>(-1.35)</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0.0182</a:t>
                      </a:r>
                      <a:endParaRPr lang="en-US" sz="1400">
                        <a:effectLst/>
                      </a:endParaRPr>
                    </a:p>
                    <a:p>
                      <a:pPr algn="ctr">
                        <a:lnSpc>
                          <a:spcPct val="107000"/>
                        </a:lnSpc>
                        <a:spcAft>
                          <a:spcPts val="0"/>
                        </a:spcAft>
                      </a:pPr>
                      <a:r>
                        <a:rPr lang="sv-SE" sz="1200">
                          <a:effectLst/>
                        </a:rPr>
                        <a:t>(-0.2)</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sv-SE" sz="1200">
                          <a:effectLst/>
                        </a:rPr>
                        <a:t>0.144</a:t>
                      </a:r>
                      <a:endParaRPr lang="en-US" sz="1400">
                        <a:effectLst/>
                      </a:endParaRPr>
                    </a:p>
                    <a:p>
                      <a:pPr algn="ctr">
                        <a:lnSpc>
                          <a:spcPct val="107000"/>
                        </a:lnSpc>
                        <a:spcAft>
                          <a:spcPts val="0"/>
                        </a:spcAft>
                      </a:pPr>
                      <a:r>
                        <a:rPr lang="sv-SE" sz="1200">
                          <a:effectLst/>
                        </a:rPr>
                        <a:t>(-1.14)</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17"/>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tc>
                  <a:txBody>
                    <a:bodyPr/>
                    <a:lstStyle/>
                    <a:p>
                      <a:pPr>
                        <a:lnSpc>
                          <a:spcPct val="107000"/>
                        </a:lnSpc>
                      </a:pPr>
                      <a:endParaRPr lang="en-US" sz="1400">
                        <a:effectLst/>
                        <a:latin typeface="ScalaOT" charset="0"/>
                      </a:endParaRPr>
                    </a:p>
                  </a:txBody>
                  <a:tcPr marL="54686" marR="54686" marT="0" marB="0"/>
                </a:tc>
                <a:extLst>
                  <a:ext uri="{0D108BD9-81ED-4DB2-BD59-A6C34878D82A}">
                    <a16:rowId xmlns:a16="http://schemas.microsoft.com/office/drawing/2014/main" val="10018"/>
                  </a:ext>
                </a:extLst>
              </a:tr>
              <a:tr h="196300">
                <a:tc>
                  <a:txBody>
                    <a:bodyPr/>
                    <a:lstStyle/>
                    <a:p>
                      <a:pPr algn="ctr">
                        <a:lnSpc>
                          <a:spcPct val="107000"/>
                        </a:lnSpc>
                        <a:spcAft>
                          <a:spcPts val="0"/>
                        </a:spcAft>
                      </a:pPr>
                      <a:r>
                        <a:rPr lang="en-GB" sz="1200">
                          <a:effectLst/>
                        </a:rPr>
                        <a:t>Constant</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    0.298***</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    0.376***</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-0.0334</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19"/>
                  </a:ext>
                </a:extLst>
              </a:tr>
              <a:tr h="224366">
                <a:tc>
                  <a:txBody>
                    <a:bodyPr/>
                    <a:lstStyle/>
                    <a:p>
                      <a:pPr>
                        <a:lnSpc>
                          <a:spcPct val="107000"/>
                        </a:lnSpc>
                      </a:pPr>
                      <a:endParaRPr lang="en-US" sz="1400">
                        <a:effectLst/>
                        <a:latin typeface="ScalaOT" charset="0"/>
                      </a:endParaRPr>
                    </a:p>
                  </a:txBody>
                  <a:tcPr marL="54686" marR="54686" marT="0" marB="0"/>
                </a:tc>
                <a:tc>
                  <a:txBody>
                    <a:bodyPr/>
                    <a:lstStyle/>
                    <a:p>
                      <a:pPr algn="ctr">
                        <a:lnSpc>
                          <a:spcPct val="107000"/>
                        </a:lnSpc>
                        <a:spcAft>
                          <a:spcPts val="0"/>
                        </a:spcAft>
                      </a:pPr>
                      <a:r>
                        <a:rPr lang="en-GB" sz="1200">
                          <a:effectLst/>
                        </a:rPr>
                        <a:t>(-5.27)</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(-4.98)</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(-0.83)</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20"/>
                  </a:ext>
                </a:extLst>
              </a:tr>
              <a:tr h="196300">
                <a:tc>
                  <a:txBody>
                    <a:bodyPr/>
                    <a:lstStyle/>
                    <a:p>
                      <a:pPr algn="ctr">
                        <a:lnSpc>
                          <a:spcPct val="107000"/>
                        </a:lnSpc>
                        <a:spcAft>
                          <a:spcPts val="0"/>
                        </a:spcAft>
                      </a:pPr>
                      <a:r>
                        <a:rPr lang="en-GB" sz="1200">
                          <a:effectLst/>
                        </a:rPr>
                        <a:t>Obs</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288</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288</a:t>
                      </a:r>
                      <a:endParaRPr lang="en-US" sz="1400">
                        <a:effectLst/>
                        <a:latin typeface="ScalaOT" charset="0"/>
                        <a:ea typeface="ScalaOT" charset="0"/>
                        <a:cs typeface="Times New Roman" charset="0"/>
                      </a:endParaRPr>
                    </a:p>
                  </a:txBody>
                  <a:tcPr marL="54686" marR="54686" marT="0" marB="0"/>
                </a:tc>
                <a:tc>
                  <a:txBody>
                    <a:bodyPr/>
                    <a:lstStyle/>
                    <a:p>
                      <a:pPr algn="ctr">
                        <a:lnSpc>
                          <a:spcPct val="107000"/>
                        </a:lnSpc>
                        <a:spcAft>
                          <a:spcPts val="0"/>
                        </a:spcAft>
                      </a:pPr>
                      <a:r>
                        <a:rPr lang="en-GB" sz="1200">
                          <a:effectLst/>
                        </a:rPr>
                        <a:t>288</a:t>
                      </a:r>
                      <a:endParaRPr lang="en-US" sz="1400">
                        <a:effectLst/>
                        <a:latin typeface="ScalaOT" charset="0"/>
                        <a:ea typeface="ScalaOT" charset="0"/>
                        <a:cs typeface="Times New Roman" charset="0"/>
                      </a:endParaRPr>
                    </a:p>
                  </a:txBody>
                  <a:tcPr marL="54686" marR="54686" marT="0" marB="0"/>
                </a:tc>
                <a:extLst>
                  <a:ext uri="{0D108BD9-81ED-4DB2-BD59-A6C34878D82A}">
                    <a16:rowId xmlns:a16="http://schemas.microsoft.com/office/drawing/2014/main" val="10021"/>
                  </a:ext>
                </a:extLst>
              </a:tr>
              <a:tr h="196300">
                <a:tc gridSpan="4">
                  <a:txBody>
                    <a:bodyPr/>
                    <a:lstStyle/>
                    <a:p>
                      <a:pPr>
                        <a:lnSpc>
                          <a:spcPct val="107000"/>
                        </a:lnSpc>
                        <a:spcAft>
                          <a:spcPts val="0"/>
                        </a:spcAft>
                      </a:pPr>
                      <a:r>
                        <a:rPr lang="en-GB" sz="1200" dirty="0">
                          <a:effectLst/>
                        </a:rPr>
                        <a:t>Base category: </a:t>
                      </a:r>
                      <a:r>
                        <a:rPr lang="en-GB" sz="1200" dirty="0" err="1">
                          <a:effectLst/>
                        </a:rPr>
                        <a:t>Storstäder</a:t>
                      </a:r>
                      <a:r>
                        <a:rPr lang="en-GB" sz="1200" dirty="0">
                          <a:effectLst/>
                        </a:rPr>
                        <a:t> (Large cities)</a:t>
                      </a:r>
                      <a:endParaRPr lang="en-US" sz="1400" dirty="0">
                        <a:effectLst/>
                        <a:latin typeface="ScalaOT" charset="0"/>
                        <a:ea typeface="ScalaOT" charset="0"/>
                        <a:cs typeface="Times New Roman" charset="0"/>
                      </a:endParaRPr>
                    </a:p>
                  </a:txBody>
                  <a:tcPr marL="54686" marR="5468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9770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Rank order </a:t>
            </a:r>
            <a:r>
              <a:rPr lang="en-GB" sz="2400" i="1" dirty="0"/>
              <a:t>(holding population change constant)</a:t>
            </a:r>
          </a:p>
        </p:txBody>
      </p:sp>
      <p:sp>
        <p:nvSpPr>
          <p:cNvPr id="3" name="Content Placeholder 2"/>
          <p:cNvSpPr>
            <a:spLocks noGrp="1"/>
          </p:cNvSpPr>
          <p:nvPr>
            <p:ph idx="1"/>
          </p:nvPr>
        </p:nvSpPr>
        <p:spPr>
          <a:xfrm>
            <a:off x="839416" y="1600200"/>
            <a:ext cx="11089232" cy="4421188"/>
          </a:xfrm>
        </p:spPr>
        <p:txBody>
          <a:bodyPr/>
          <a:lstStyle/>
          <a:p>
            <a:pPr>
              <a:lnSpc>
                <a:spcPct val="150000"/>
              </a:lnSpc>
            </a:pPr>
            <a:r>
              <a:rPr lang="en-GB" sz="2000" dirty="0" err="1">
                <a:latin typeface="Arial" charset="0"/>
                <a:ea typeface="Arial" charset="0"/>
                <a:cs typeface="Arial" charset="0"/>
              </a:rPr>
              <a:t>Större</a:t>
            </a:r>
            <a:r>
              <a:rPr lang="en-GB" sz="2000" dirty="0">
                <a:latin typeface="Arial" charset="0"/>
                <a:ea typeface="Arial" charset="0"/>
                <a:cs typeface="Arial" charset="0"/>
              </a:rPr>
              <a:t> </a:t>
            </a:r>
            <a:r>
              <a:rPr lang="en-GB" sz="2000" dirty="0" err="1">
                <a:latin typeface="Arial" charset="0"/>
                <a:ea typeface="Arial" charset="0"/>
                <a:cs typeface="Arial" charset="0"/>
              </a:rPr>
              <a:t>stad</a:t>
            </a:r>
            <a:r>
              <a:rPr lang="en-GB" sz="2000" dirty="0">
                <a:latin typeface="Arial" charset="0"/>
                <a:ea typeface="Arial" charset="0"/>
                <a:cs typeface="Arial" charset="0"/>
              </a:rPr>
              <a:t> &lt; </a:t>
            </a:r>
            <a:r>
              <a:rPr lang="en-GB" sz="2000" dirty="0" err="1">
                <a:latin typeface="Arial" charset="0"/>
                <a:ea typeface="Arial" charset="0"/>
                <a:cs typeface="Arial" charset="0"/>
              </a:rPr>
              <a:t>Storstäder</a:t>
            </a:r>
            <a:r>
              <a:rPr lang="en-GB" sz="2000" dirty="0">
                <a:latin typeface="Arial" charset="0"/>
                <a:ea typeface="Arial" charset="0"/>
                <a:cs typeface="Arial" charset="0"/>
              </a:rPr>
              <a:t> 					(Retail Employment and Stores)</a:t>
            </a:r>
          </a:p>
          <a:p>
            <a:pPr>
              <a:lnSpc>
                <a:spcPct val="150000"/>
              </a:lnSpc>
            </a:pPr>
            <a:r>
              <a:rPr lang="sv-SE" sz="2000" dirty="0">
                <a:latin typeface="Arial" charset="0"/>
                <a:ea typeface="Arial" charset="0"/>
                <a:cs typeface="Arial" charset="0"/>
              </a:rPr>
              <a:t>Pendlingskommun nära större stad </a:t>
            </a:r>
            <a:r>
              <a:rPr lang="en-GB" sz="2000" dirty="0">
                <a:latin typeface="Arial" charset="0"/>
                <a:ea typeface="Arial" charset="0"/>
                <a:cs typeface="Arial" charset="0"/>
              </a:rPr>
              <a:t>&lt; </a:t>
            </a:r>
            <a:r>
              <a:rPr lang="en-GB" sz="2000" dirty="0" err="1">
                <a:latin typeface="Arial" charset="0"/>
                <a:ea typeface="Arial" charset="0"/>
                <a:cs typeface="Arial" charset="0"/>
              </a:rPr>
              <a:t>Storstäder</a:t>
            </a:r>
            <a:r>
              <a:rPr lang="en-GB" sz="2000" dirty="0">
                <a:latin typeface="Arial" charset="0"/>
                <a:ea typeface="Arial" charset="0"/>
                <a:cs typeface="Arial" charset="0"/>
              </a:rPr>
              <a:t> 		(Retail Employment)</a:t>
            </a:r>
          </a:p>
          <a:p>
            <a:pPr>
              <a:lnSpc>
                <a:spcPct val="150000"/>
              </a:lnSpc>
            </a:pPr>
            <a:r>
              <a:rPr lang="sv-SE" sz="2000" dirty="0">
                <a:latin typeface="Arial" charset="0"/>
                <a:ea typeface="Arial" charset="0"/>
                <a:cs typeface="Arial" charset="0"/>
              </a:rPr>
              <a:t>Lågpendlingskommun nära större stad </a:t>
            </a:r>
            <a:r>
              <a:rPr lang="en-GB" sz="2000" dirty="0">
                <a:latin typeface="Arial" charset="0"/>
                <a:ea typeface="Arial" charset="0"/>
                <a:cs typeface="Arial" charset="0"/>
              </a:rPr>
              <a:t>&lt; </a:t>
            </a:r>
            <a:r>
              <a:rPr lang="en-GB" sz="2000" dirty="0" err="1">
                <a:latin typeface="Arial" charset="0"/>
                <a:ea typeface="Arial" charset="0"/>
                <a:cs typeface="Arial" charset="0"/>
              </a:rPr>
              <a:t>Storstäder</a:t>
            </a:r>
            <a:r>
              <a:rPr lang="en-GB" sz="2000" dirty="0">
                <a:latin typeface="Arial" charset="0"/>
                <a:ea typeface="Arial" charset="0"/>
                <a:cs typeface="Arial" charset="0"/>
              </a:rPr>
              <a:t> 		(Stores)</a:t>
            </a:r>
          </a:p>
          <a:p>
            <a:pPr>
              <a:lnSpc>
                <a:spcPct val="150000"/>
              </a:lnSpc>
            </a:pPr>
            <a:r>
              <a:rPr lang="sv-SE" sz="2000" dirty="0">
                <a:latin typeface="Arial" charset="0"/>
                <a:ea typeface="Arial" charset="0"/>
                <a:cs typeface="Arial" charset="0"/>
              </a:rPr>
              <a:t>Mindre stad/tätort </a:t>
            </a:r>
            <a:r>
              <a:rPr lang="en-GB" sz="2000" dirty="0">
                <a:latin typeface="Arial" charset="0"/>
                <a:ea typeface="Arial" charset="0"/>
                <a:cs typeface="Arial" charset="0"/>
              </a:rPr>
              <a:t>&lt; </a:t>
            </a:r>
            <a:r>
              <a:rPr lang="en-GB" sz="2000" dirty="0" err="1">
                <a:latin typeface="Arial" charset="0"/>
                <a:ea typeface="Arial" charset="0"/>
                <a:cs typeface="Arial" charset="0"/>
              </a:rPr>
              <a:t>Storstäder</a:t>
            </a:r>
            <a:r>
              <a:rPr lang="en-GB" sz="2000" dirty="0">
                <a:latin typeface="Arial" charset="0"/>
                <a:ea typeface="Arial" charset="0"/>
                <a:cs typeface="Arial" charset="0"/>
              </a:rPr>
              <a:t> 				(Stores)</a:t>
            </a:r>
          </a:p>
          <a:p>
            <a:pPr>
              <a:lnSpc>
                <a:spcPct val="150000"/>
              </a:lnSpc>
            </a:pPr>
            <a:r>
              <a:rPr lang="sv-SE" sz="2000" dirty="0">
                <a:latin typeface="Arial" charset="0"/>
                <a:ea typeface="Arial" charset="0"/>
                <a:cs typeface="Arial" charset="0"/>
              </a:rPr>
              <a:t>Pendlingskommun nära mindre stad/tätort</a:t>
            </a:r>
            <a:r>
              <a:rPr lang="en-US" sz="2000" dirty="0">
                <a:latin typeface="Arial" charset="0"/>
                <a:ea typeface="Arial" charset="0"/>
                <a:cs typeface="Arial" charset="0"/>
              </a:rPr>
              <a:t> </a:t>
            </a:r>
            <a:r>
              <a:rPr lang="en-GB" sz="2000" dirty="0">
                <a:latin typeface="Arial" charset="0"/>
                <a:ea typeface="Arial" charset="0"/>
                <a:cs typeface="Arial" charset="0"/>
              </a:rPr>
              <a:t>&lt; </a:t>
            </a:r>
            <a:r>
              <a:rPr lang="en-GB" sz="2000" dirty="0" err="1">
                <a:latin typeface="Arial" charset="0"/>
                <a:ea typeface="Arial" charset="0"/>
                <a:cs typeface="Arial" charset="0"/>
              </a:rPr>
              <a:t>Storstäder</a:t>
            </a:r>
            <a:r>
              <a:rPr lang="en-GB" sz="2000" dirty="0">
                <a:latin typeface="Arial" charset="0"/>
                <a:ea typeface="Arial" charset="0"/>
                <a:cs typeface="Arial" charset="0"/>
              </a:rPr>
              <a:t> 	(Retail Employment)</a:t>
            </a:r>
          </a:p>
          <a:p>
            <a:pPr>
              <a:lnSpc>
                <a:spcPct val="150000"/>
              </a:lnSpc>
            </a:pPr>
            <a:endParaRPr lang="en-US" sz="2000" dirty="0">
              <a:latin typeface="Arial" charset="0"/>
              <a:ea typeface="Arial" charset="0"/>
              <a:cs typeface="Arial" charset="0"/>
            </a:endParaRPr>
          </a:p>
          <a:p>
            <a:pPr>
              <a:lnSpc>
                <a:spcPct val="150000"/>
              </a:lnSpc>
            </a:pPr>
            <a:endParaRPr lang="en-GB" sz="2000" dirty="0">
              <a:latin typeface="Arial" charset="0"/>
              <a:ea typeface="Arial" charset="0"/>
              <a:cs typeface="Arial" charset="0"/>
            </a:endParaRPr>
          </a:p>
          <a:p>
            <a:pPr>
              <a:lnSpc>
                <a:spcPct val="150000"/>
              </a:lnSpc>
            </a:pPr>
            <a:endParaRPr lang="en-GB" sz="2000" dirty="0">
              <a:latin typeface="Arial" charset="0"/>
              <a:ea typeface="Arial" charset="0"/>
              <a:cs typeface="Arial" charset="0"/>
            </a:endParaRPr>
          </a:p>
        </p:txBody>
      </p:sp>
    </p:spTree>
    <p:extLst>
      <p:ext uri="{BB962C8B-B14F-4D97-AF65-F5344CB8AC3E}">
        <p14:creationId xmlns:p14="http://schemas.microsoft.com/office/powerpoint/2010/main" val="72933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Users\oo263\AppData\Local\Microsoft\Windows\INetCache\Content.Outlook\L3MHX4GZ\Food.png"/>
          <p:cNvPicPr/>
          <p:nvPr/>
        </p:nvPicPr>
        <p:blipFill>
          <a:blip r:embed="rId2">
            <a:extLst>
              <a:ext uri="{28A0092B-C50C-407E-A947-70E740481C1C}">
                <a14:useLocalDpi xmlns:a14="http://schemas.microsoft.com/office/drawing/2010/main" val="0"/>
              </a:ext>
            </a:extLst>
          </a:blip>
          <a:srcRect/>
          <a:stretch>
            <a:fillRect/>
          </a:stretch>
        </p:blipFill>
        <p:spPr bwMode="auto">
          <a:xfrm>
            <a:off x="767408" y="188640"/>
            <a:ext cx="4508594" cy="6447473"/>
          </a:xfrm>
          <a:prstGeom prst="rect">
            <a:avLst/>
          </a:prstGeom>
          <a:noFill/>
          <a:ln>
            <a:noFill/>
          </a:ln>
        </p:spPr>
      </p:pic>
      <p:sp>
        <p:nvSpPr>
          <p:cNvPr id="5" name="Title 1"/>
          <p:cNvSpPr>
            <a:spLocks noGrp="1"/>
          </p:cNvSpPr>
          <p:nvPr>
            <p:ph type="title"/>
          </p:nvPr>
        </p:nvSpPr>
        <p:spPr>
          <a:xfrm>
            <a:off x="5879976" y="332656"/>
            <a:ext cx="5328592" cy="1143000"/>
          </a:xfrm>
        </p:spPr>
        <p:txBody>
          <a:bodyPr/>
          <a:lstStyle/>
          <a:p>
            <a:r>
              <a:rPr lang="en-GB" dirty="0"/>
              <a:t>The curious case of </a:t>
            </a:r>
            <a:r>
              <a:rPr lang="en-GB" i="1" dirty="0"/>
              <a:t>Food</a:t>
            </a:r>
            <a:r>
              <a:rPr lang="en-GB" dirty="0"/>
              <a:t> retailers</a:t>
            </a:r>
          </a:p>
        </p:txBody>
      </p:sp>
      <p:grpSp>
        <p:nvGrpSpPr>
          <p:cNvPr id="6" name="Group 5"/>
          <p:cNvGrpSpPr>
            <a:grpSpLocks noChangeAspect="1"/>
          </p:cNvGrpSpPr>
          <p:nvPr/>
        </p:nvGrpSpPr>
        <p:grpSpPr>
          <a:xfrm>
            <a:off x="5451067" y="2348880"/>
            <a:ext cx="6186409" cy="2952328"/>
            <a:chOff x="0" y="0"/>
            <a:chExt cx="4168889" cy="2008468"/>
          </a:xfrm>
        </p:grpSpPr>
        <p:sp>
          <p:nvSpPr>
            <p:cNvPr id="7" name="Text Box 2"/>
            <p:cNvSpPr txBox="1">
              <a:spLocks noChangeArrowheads="1"/>
            </p:cNvSpPr>
            <p:nvPr/>
          </p:nvSpPr>
          <p:spPr bwMode="auto">
            <a:xfrm>
              <a:off x="1374170" y="0"/>
              <a:ext cx="1372882" cy="4495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a:effectLst/>
                  <a:latin typeface="ScalaOT" charset="0"/>
                  <a:ea typeface="ScalaOT" charset="0"/>
                  <a:cs typeface="Times New Roman" charset="0"/>
                </a:rPr>
                <a:t>Population change</a:t>
              </a:r>
              <a:endParaRPr lang="en-US" sz="1100">
                <a:effectLst/>
                <a:latin typeface="ScalaOT" charset="0"/>
                <a:ea typeface="ScalaOT" charset="0"/>
                <a:cs typeface="Times New Roman" charset="0"/>
              </a:endParaRPr>
            </a:p>
          </p:txBody>
        </p:sp>
        <p:sp>
          <p:nvSpPr>
            <p:cNvPr id="8" name="Text Box 2"/>
            <p:cNvSpPr txBox="1">
              <a:spLocks noChangeArrowheads="1"/>
            </p:cNvSpPr>
            <p:nvPr/>
          </p:nvSpPr>
          <p:spPr bwMode="auto">
            <a:xfrm>
              <a:off x="0" y="562316"/>
              <a:ext cx="1376692" cy="4495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a:effectLst/>
                  <a:latin typeface="ScalaOT" charset="0"/>
                  <a:ea typeface="ScalaOT" charset="0"/>
                  <a:cs typeface="Times New Roman" charset="0"/>
                </a:rPr>
                <a:t>Food retail supply</a:t>
              </a:r>
              <a:endParaRPr lang="en-US" sz="1100">
                <a:effectLst/>
                <a:latin typeface="ScalaOT" charset="0"/>
                <a:ea typeface="ScalaOT" charset="0"/>
                <a:cs typeface="Times New Roman" charset="0"/>
              </a:endParaRPr>
            </a:p>
          </p:txBody>
        </p:sp>
        <p:sp>
          <p:nvSpPr>
            <p:cNvPr id="9" name="Text Box 2"/>
            <p:cNvSpPr txBox="1">
              <a:spLocks noChangeArrowheads="1"/>
            </p:cNvSpPr>
            <p:nvPr/>
          </p:nvSpPr>
          <p:spPr bwMode="auto">
            <a:xfrm>
              <a:off x="1418044" y="1139491"/>
              <a:ext cx="1374086" cy="8689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a:effectLst/>
                  <a:latin typeface="ScalaOT" charset="0"/>
                  <a:ea typeface="ScalaOT" charset="0"/>
                  <a:cs typeface="Times New Roman" charset="0"/>
                </a:rPr>
                <a:t>Change in Food Retail Supply change</a:t>
              </a:r>
              <a:endParaRPr lang="en-US" sz="1100">
                <a:effectLst/>
                <a:latin typeface="ScalaOT" charset="0"/>
                <a:ea typeface="ScalaOT" charset="0"/>
                <a:cs typeface="Times New Roman" charset="0"/>
              </a:endParaRPr>
            </a:p>
          </p:txBody>
        </p:sp>
        <p:sp>
          <p:nvSpPr>
            <p:cNvPr id="10" name="Text Box 2"/>
            <p:cNvSpPr txBox="1">
              <a:spLocks noChangeArrowheads="1"/>
            </p:cNvSpPr>
            <p:nvPr/>
          </p:nvSpPr>
          <p:spPr bwMode="auto">
            <a:xfrm>
              <a:off x="2792197" y="569721"/>
              <a:ext cx="1376692" cy="4495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a:effectLst/>
                  <a:latin typeface="ScalaOT" charset="0"/>
                  <a:ea typeface="ScalaOT" charset="0"/>
                  <a:cs typeface="Times New Roman" charset="0"/>
                </a:rPr>
                <a:t>Population stock</a:t>
              </a:r>
              <a:endParaRPr lang="en-US" sz="1100">
                <a:effectLst/>
                <a:latin typeface="ScalaOT" charset="0"/>
                <a:ea typeface="ScalaOT" charset="0"/>
                <a:cs typeface="Times New Roman" charset="0"/>
              </a:endParaRPr>
            </a:p>
          </p:txBody>
        </p:sp>
        <p:sp>
          <p:nvSpPr>
            <p:cNvPr id="11" name="Freeform: Shape 13"/>
            <p:cNvSpPr/>
            <p:nvPr/>
          </p:nvSpPr>
          <p:spPr>
            <a:xfrm>
              <a:off x="2757830" y="175565"/>
              <a:ext cx="614477" cy="402336"/>
            </a:xfrm>
            <a:custGeom>
              <a:avLst/>
              <a:gdLst>
                <a:gd name="connsiteX0" fmla="*/ 0 w 614477"/>
                <a:gd name="connsiteY0" fmla="*/ 0 h 402336"/>
                <a:gd name="connsiteX1" fmla="*/ 0 w 614477"/>
                <a:gd name="connsiteY1" fmla="*/ 0 h 402336"/>
                <a:gd name="connsiteX2" fmla="*/ 607162 w 614477"/>
                <a:gd name="connsiteY2" fmla="*/ 0 h 402336"/>
                <a:gd name="connsiteX3" fmla="*/ 614477 w 614477"/>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614477" h="402336">
                  <a:moveTo>
                    <a:pt x="0" y="0"/>
                  </a:moveTo>
                  <a:lnTo>
                    <a:pt x="0" y="0"/>
                  </a:lnTo>
                  <a:lnTo>
                    <a:pt x="607162" y="0"/>
                  </a:lnTo>
                  <a:lnTo>
                    <a:pt x="614477" y="402336"/>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Shape 14"/>
            <p:cNvSpPr/>
            <p:nvPr/>
          </p:nvSpPr>
          <p:spPr>
            <a:xfrm rot="5400000">
              <a:off x="2811662" y="994410"/>
              <a:ext cx="547957" cy="581229"/>
            </a:xfrm>
            <a:custGeom>
              <a:avLst/>
              <a:gdLst>
                <a:gd name="connsiteX0" fmla="*/ 0 w 614477"/>
                <a:gd name="connsiteY0" fmla="*/ 0 h 402336"/>
                <a:gd name="connsiteX1" fmla="*/ 0 w 614477"/>
                <a:gd name="connsiteY1" fmla="*/ 0 h 402336"/>
                <a:gd name="connsiteX2" fmla="*/ 607162 w 614477"/>
                <a:gd name="connsiteY2" fmla="*/ 0 h 402336"/>
                <a:gd name="connsiteX3" fmla="*/ 614477 w 614477"/>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614477" h="402336">
                  <a:moveTo>
                    <a:pt x="0" y="0"/>
                  </a:moveTo>
                  <a:lnTo>
                    <a:pt x="0" y="0"/>
                  </a:lnTo>
                  <a:lnTo>
                    <a:pt x="607162" y="0"/>
                  </a:lnTo>
                  <a:lnTo>
                    <a:pt x="614477" y="402336"/>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5"/>
            <p:cNvSpPr/>
            <p:nvPr/>
          </p:nvSpPr>
          <p:spPr>
            <a:xfrm rot="10800000">
              <a:off x="807720" y="1011073"/>
              <a:ext cx="614477" cy="581229"/>
            </a:xfrm>
            <a:custGeom>
              <a:avLst/>
              <a:gdLst>
                <a:gd name="connsiteX0" fmla="*/ 0 w 614477"/>
                <a:gd name="connsiteY0" fmla="*/ 0 h 402336"/>
                <a:gd name="connsiteX1" fmla="*/ 0 w 614477"/>
                <a:gd name="connsiteY1" fmla="*/ 0 h 402336"/>
                <a:gd name="connsiteX2" fmla="*/ 607162 w 614477"/>
                <a:gd name="connsiteY2" fmla="*/ 0 h 402336"/>
                <a:gd name="connsiteX3" fmla="*/ 614477 w 614477"/>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614477" h="402336">
                  <a:moveTo>
                    <a:pt x="0" y="0"/>
                  </a:moveTo>
                  <a:lnTo>
                    <a:pt x="0" y="0"/>
                  </a:lnTo>
                  <a:lnTo>
                    <a:pt x="607162" y="0"/>
                  </a:lnTo>
                  <a:lnTo>
                    <a:pt x="614477" y="402336"/>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6"/>
            <p:cNvSpPr/>
            <p:nvPr/>
          </p:nvSpPr>
          <p:spPr>
            <a:xfrm rot="16200000">
              <a:off x="899528" y="91072"/>
              <a:ext cx="390525" cy="563664"/>
            </a:xfrm>
            <a:custGeom>
              <a:avLst/>
              <a:gdLst>
                <a:gd name="connsiteX0" fmla="*/ 0 w 614477"/>
                <a:gd name="connsiteY0" fmla="*/ 0 h 402336"/>
                <a:gd name="connsiteX1" fmla="*/ 0 w 614477"/>
                <a:gd name="connsiteY1" fmla="*/ 0 h 402336"/>
                <a:gd name="connsiteX2" fmla="*/ 607162 w 614477"/>
                <a:gd name="connsiteY2" fmla="*/ 0 h 402336"/>
                <a:gd name="connsiteX3" fmla="*/ 614477 w 614477"/>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614477" h="402336">
                  <a:moveTo>
                    <a:pt x="0" y="0"/>
                  </a:moveTo>
                  <a:lnTo>
                    <a:pt x="0" y="0"/>
                  </a:lnTo>
                  <a:lnTo>
                    <a:pt x="607162" y="0"/>
                  </a:lnTo>
                  <a:lnTo>
                    <a:pt x="614477" y="402336"/>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0651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29268" y="235437"/>
            <a:ext cx="4782595" cy="3145244"/>
          </a:xfrm>
          <a:prstGeom prst="rect">
            <a:avLst/>
          </a:prstGeom>
        </p:spPr>
      </p:pic>
      <p:sp>
        <p:nvSpPr>
          <p:cNvPr id="5" name="Rectangle 4"/>
          <p:cNvSpPr/>
          <p:nvPr/>
        </p:nvSpPr>
        <p:spPr>
          <a:xfrm>
            <a:off x="407368" y="3524815"/>
            <a:ext cx="2975992" cy="1200329"/>
          </a:xfrm>
          <a:prstGeom prst="rect">
            <a:avLst/>
          </a:prstGeom>
        </p:spPr>
        <p:txBody>
          <a:bodyPr wrap="square">
            <a:spAutoFit/>
          </a:bodyPr>
          <a:lstStyle/>
          <a:p>
            <a:r>
              <a:rPr lang="en-GB" i="1" dirty="0">
                <a:solidFill>
                  <a:srgbClr val="808080"/>
                </a:solidFill>
                <a:latin typeface="Times New Roman" charset="0"/>
                <a:ea typeface="ScalaOT" charset="0"/>
              </a:rPr>
              <a:t>Change in population, number of food shops and their employment 2002-2015 in </a:t>
            </a:r>
            <a:r>
              <a:rPr lang="en-GB" b="1" i="1" dirty="0">
                <a:solidFill>
                  <a:srgbClr val="808080"/>
                </a:solidFill>
                <a:latin typeface="Times New Roman" charset="0"/>
                <a:ea typeface="ScalaOT" charset="0"/>
              </a:rPr>
              <a:t>City Municipalities</a:t>
            </a:r>
            <a:r>
              <a:rPr lang="en-US" b="1" dirty="0"/>
              <a:t> </a:t>
            </a:r>
            <a:endParaRPr lang="en-GB" b="1" dirty="0"/>
          </a:p>
        </p:txBody>
      </p:sp>
      <p:pic>
        <p:nvPicPr>
          <p:cNvPr id="6" name="Picture 5"/>
          <p:cNvPicPr/>
          <p:nvPr/>
        </p:nvPicPr>
        <p:blipFill>
          <a:blip r:embed="rId3"/>
          <a:stretch>
            <a:fillRect/>
          </a:stretch>
        </p:blipFill>
        <p:spPr>
          <a:xfrm>
            <a:off x="6384032" y="207425"/>
            <a:ext cx="4536504" cy="3173255"/>
          </a:xfrm>
          <a:prstGeom prst="rect">
            <a:avLst/>
          </a:prstGeom>
        </p:spPr>
      </p:pic>
      <p:sp>
        <p:nvSpPr>
          <p:cNvPr id="7" name="Rectangle 6"/>
          <p:cNvSpPr/>
          <p:nvPr/>
        </p:nvSpPr>
        <p:spPr>
          <a:xfrm>
            <a:off x="9048328" y="3492236"/>
            <a:ext cx="2880320" cy="1200329"/>
          </a:xfrm>
          <a:prstGeom prst="rect">
            <a:avLst/>
          </a:prstGeom>
        </p:spPr>
        <p:txBody>
          <a:bodyPr wrap="square">
            <a:spAutoFit/>
          </a:bodyPr>
          <a:lstStyle/>
          <a:p>
            <a:r>
              <a:rPr lang="en-GB" i="1" dirty="0">
                <a:solidFill>
                  <a:srgbClr val="808080"/>
                </a:solidFill>
                <a:latin typeface="Times New Roman" charset="0"/>
                <a:ea typeface="ScalaOT" charset="0"/>
              </a:rPr>
              <a:t>Change in population, number of food shops and their employment 2002-2015 in </a:t>
            </a:r>
            <a:r>
              <a:rPr lang="en-GB" b="1" i="1" dirty="0">
                <a:solidFill>
                  <a:srgbClr val="808080"/>
                </a:solidFill>
                <a:latin typeface="Times New Roman" charset="0"/>
                <a:ea typeface="ScalaOT" charset="0"/>
              </a:rPr>
              <a:t>Rural Municipalities</a:t>
            </a:r>
            <a:r>
              <a:rPr lang="en-US" b="1" dirty="0"/>
              <a:t> </a:t>
            </a:r>
            <a:endParaRPr lang="en-GB" b="1" dirty="0"/>
          </a:p>
        </p:txBody>
      </p:sp>
      <p:pic>
        <p:nvPicPr>
          <p:cNvPr id="8" name="Picture 7"/>
          <p:cNvPicPr/>
          <p:nvPr/>
        </p:nvPicPr>
        <p:blipFill>
          <a:blip r:embed="rId4"/>
          <a:stretch>
            <a:fillRect/>
          </a:stretch>
        </p:blipFill>
        <p:spPr>
          <a:xfrm>
            <a:off x="4079776" y="3492236"/>
            <a:ext cx="4104456" cy="2783092"/>
          </a:xfrm>
          <a:prstGeom prst="rect">
            <a:avLst/>
          </a:prstGeom>
        </p:spPr>
      </p:pic>
      <p:sp>
        <p:nvSpPr>
          <p:cNvPr id="9" name="Rectangle 8"/>
          <p:cNvSpPr/>
          <p:nvPr/>
        </p:nvSpPr>
        <p:spPr>
          <a:xfrm>
            <a:off x="2999258" y="6183018"/>
            <a:ext cx="7656512" cy="646331"/>
          </a:xfrm>
          <a:prstGeom prst="rect">
            <a:avLst/>
          </a:prstGeom>
        </p:spPr>
        <p:txBody>
          <a:bodyPr wrap="square">
            <a:spAutoFit/>
          </a:bodyPr>
          <a:lstStyle/>
          <a:p>
            <a:r>
              <a:rPr lang="en-GB" i="1" dirty="0">
                <a:solidFill>
                  <a:srgbClr val="808080"/>
                </a:solidFill>
                <a:latin typeface="Times New Roman" charset="0"/>
                <a:ea typeface="ScalaOT" charset="0"/>
              </a:rPr>
              <a:t>Change in population, number of food shops and their employment 2002- 2015 in </a:t>
            </a:r>
            <a:r>
              <a:rPr lang="en-GB" b="1" i="1" dirty="0">
                <a:solidFill>
                  <a:srgbClr val="808080"/>
                </a:solidFill>
                <a:latin typeface="Times New Roman" charset="0"/>
                <a:ea typeface="ScalaOT" charset="0"/>
              </a:rPr>
              <a:t>Sparsely Populated Rural Municipalities</a:t>
            </a:r>
            <a:r>
              <a:rPr lang="en-US" b="1" dirty="0"/>
              <a:t> </a:t>
            </a:r>
            <a:endParaRPr lang="en-GB" b="1" dirty="0"/>
          </a:p>
        </p:txBody>
      </p:sp>
    </p:spTree>
    <p:extLst>
      <p:ext uri="{BB962C8B-B14F-4D97-AF65-F5344CB8AC3E}">
        <p14:creationId xmlns:p14="http://schemas.microsoft.com/office/powerpoint/2010/main" val="18905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9218744"/>
              </p:ext>
            </p:extLst>
          </p:nvPr>
        </p:nvGraphicFramePr>
        <p:xfrm>
          <a:off x="983432" y="908720"/>
          <a:ext cx="10287000" cy="4199448"/>
        </p:xfrm>
        <a:graphic>
          <a:graphicData uri="http://schemas.openxmlformats.org/drawingml/2006/table">
            <a:tbl>
              <a:tblPr firstRow="1" firstCol="1" bandRow="1">
                <a:tableStyleId>{5C22544A-7EE6-4342-B048-85BDC9FD1C3A}</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0">
                <a:tc>
                  <a:txBody>
                    <a:bodyPr/>
                    <a:lstStyle/>
                    <a:p>
                      <a:pPr marL="23495">
                        <a:lnSpc>
                          <a:spcPct val="107000"/>
                        </a:lnSpc>
                        <a:spcAft>
                          <a:spcPts val="0"/>
                        </a:spcAft>
                      </a:pPr>
                      <a:r>
                        <a:rPr lang="en-GB" sz="1400">
                          <a:effectLst/>
                        </a:rPr>
                        <a:t>Variable</a:t>
                      </a:r>
                      <a:endParaRPr lang="en-US" sz="1800">
                        <a:effectLst/>
                        <a:latin typeface="ScalaOT" charset="0"/>
                        <a:ea typeface="ScalaOT" charset="0"/>
                        <a:cs typeface="Times New Roman" charset="0"/>
                      </a:endParaRPr>
                    </a:p>
                  </a:txBody>
                  <a:tcPr marL="68580" marR="68580" marT="0" marB="0" anchor="ctr"/>
                </a:tc>
                <a:tc>
                  <a:txBody>
                    <a:bodyPr/>
                    <a:lstStyle/>
                    <a:p>
                      <a:pPr marL="23495">
                        <a:lnSpc>
                          <a:spcPct val="107000"/>
                        </a:lnSpc>
                        <a:spcAft>
                          <a:spcPts val="0"/>
                        </a:spcAft>
                      </a:pPr>
                      <a:r>
                        <a:rPr lang="en-GB" sz="1400">
                          <a:effectLst/>
                        </a:rPr>
                        <a:t>Description</a:t>
                      </a:r>
                      <a:endParaRPr lang="en-US" sz="1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0"/>
                  </a:ext>
                </a:extLst>
              </a:tr>
              <a:tr h="0">
                <a:tc>
                  <a:txBody>
                    <a:bodyPr/>
                    <a:lstStyle/>
                    <a:p>
                      <a:pPr marL="23495">
                        <a:lnSpc>
                          <a:spcPct val="107000"/>
                        </a:lnSpc>
                        <a:spcAft>
                          <a:spcPts val="0"/>
                        </a:spcAft>
                      </a:pPr>
                      <a:r>
                        <a:rPr lang="en-GB" sz="1400">
                          <a:effectLst/>
                        </a:rPr>
                        <a:t>Food retail employment</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Number of jobs in food retail in the municipality</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marL="23495">
                        <a:lnSpc>
                          <a:spcPct val="107000"/>
                        </a:lnSpc>
                        <a:spcAft>
                          <a:spcPts val="0"/>
                        </a:spcAft>
                      </a:pPr>
                      <a:r>
                        <a:rPr lang="en-GB" sz="1400">
                          <a:effectLst/>
                        </a:rPr>
                        <a:t>Population</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Number of people living in the municipality</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23495">
                        <a:lnSpc>
                          <a:spcPct val="107000"/>
                        </a:lnSpc>
                        <a:spcAft>
                          <a:spcPts val="0"/>
                        </a:spcAft>
                      </a:pPr>
                      <a:r>
                        <a:rPr lang="en-GB" sz="1400">
                          <a:effectLst/>
                        </a:rPr>
                        <a:t>Metropolitan region dummies</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Equals one if the municipality is considered being part of a metropolitan region</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3"/>
                  </a:ext>
                </a:extLst>
              </a:tr>
              <a:tr h="0">
                <a:tc>
                  <a:txBody>
                    <a:bodyPr/>
                    <a:lstStyle/>
                    <a:p>
                      <a:pPr marL="23495">
                        <a:lnSpc>
                          <a:spcPct val="107000"/>
                        </a:lnSpc>
                        <a:spcAft>
                          <a:spcPts val="0"/>
                        </a:spcAft>
                      </a:pPr>
                      <a:r>
                        <a:rPr lang="en-GB" sz="1400">
                          <a:effectLst/>
                        </a:rPr>
                        <a:t>City region dummy</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Equals one if the municipality is considered being part of a city region</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4"/>
                  </a:ext>
                </a:extLst>
              </a:tr>
              <a:tr h="0">
                <a:tc>
                  <a:txBody>
                    <a:bodyPr/>
                    <a:lstStyle/>
                    <a:p>
                      <a:pPr marL="23495">
                        <a:lnSpc>
                          <a:spcPct val="107000"/>
                        </a:lnSpc>
                        <a:spcAft>
                          <a:spcPts val="0"/>
                        </a:spcAft>
                      </a:pPr>
                      <a:r>
                        <a:rPr lang="en-GB" sz="1400">
                          <a:effectLst/>
                        </a:rPr>
                        <a:t>Rural region dummies</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Equals one if the municipality is considered being rural</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5"/>
                  </a:ext>
                </a:extLst>
              </a:tr>
              <a:tr h="0">
                <a:tc>
                  <a:txBody>
                    <a:bodyPr/>
                    <a:lstStyle/>
                    <a:p>
                      <a:pPr marL="23495">
                        <a:lnSpc>
                          <a:spcPct val="107000"/>
                        </a:lnSpc>
                        <a:spcAft>
                          <a:spcPts val="0"/>
                        </a:spcAft>
                      </a:pPr>
                      <a:r>
                        <a:rPr lang="en-GB" sz="1400">
                          <a:effectLst/>
                        </a:rPr>
                        <a:t>Sparsely populated region dummies</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Equals one if the municipality is considered being sparsely populated</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6"/>
                  </a:ext>
                </a:extLst>
              </a:tr>
              <a:tr h="0">
                <a:tc>
                  <a:txBody>
                    <a:bodyPr/>
                    <a:lstStyle/>
                    <a:p>
                      <a:pPr marL="23495">
                        <a:lnSpc>
                          <a:spcPct val="107000"/>
                        </a:lnSpc>
                        <a:spcAft>
                          <a:spcPts val="0"/>
                        </a:spcAft>
                      </a:pPr>
                      <a:r>
                        <a:rPr lang="en-GB" sz="1400">
                          <a:effectLst/>
                        </a:rPr>
                        <a:t>Accessibility to wage-sums 2002</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Weighted wage sum of all municipalities. Weighted by the driving time distance between municipality i and all other municipalities. Measures the economic activity in municipality i and taking bordering municipalities into account.</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7"/>
                  </a:ext>
                </a:extLst>
              </a:tr>
              <a:tr h="0">
                <a:tc>
                  <a:txBody>
                    <a:bodyPr/>
                    <a:lstStyle/>
                    <a:p>
                      <a:pPr marL="23495">
                        <a:lnSpc>
                          <a:spcPct val="107000"/>
                        </a:lnSpc>
                        <a:spcAft>
                          <a:spcPts val="0"/>
                        </a:spcAft>
                      </a:pPr>
                      <a:r>
                        <a:rPr lang="en-GB" sz="1400">
                          <a:effectLst/>
                        </a:rPr>
                        <a:t>The intensity of out-commuting 2002</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The number of people commuting out across the municipal border divided by the sum of in-commuters and out-commuters.</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8"/>
                  </a:ext>
                </a:extLst>
              </a:tr>
              <a:tr h="0">
                <a:tc>
                  <a:txBody>
                    <a:bodyPr/>
                    <a:lstStyle/>
                    <a:p>
                      <a:pPr marL="23495">
                        <a:lnSpc>
                          <a:spcPct val="107000"/>
                        </a:lnSpc>
                        <a:spcAft>
                          <a:spcPts val="0"/>
                        </a:spcAft>
                      </a:pPr>
                      <a:r>
                        <a:rPr lang="en-GB" sz="1400">
                          <a:effectLst/>
                        </a:rPr>
                        <a:t>Municipal tax rate 2002</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The municipal and regional tax rate in percent</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09"/>
                  </a:ext>
                </a:extLst>
              </a:tr>
              <a:tr h="0">
                <a:tc>
                  <a:txBody>
                    <a:bodyPr/>
                    <a:lstStyle/>
                    <a:p>
                      <a:pPr marL="23495">
                        <a:lnSpc>
                          <a:spcPct val="107000"/>
                        </a:lnSpc>
                        <a:spcAft>
                          <a:spcPts val="0"/>
                        </a:spcAft>
                      </a:pPr>
                      <a:r>
                        <a:rPr lang="en-GB" sz="1400">
                          <a:effectLst/>
                        </a:rPr>
                        <a:t>Employment share in manufacturing 2002</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a:effectLst/>
                        </a:rPr>
                        <a:t>Employment in manufacturing divided by total employment</a:t>
                      </a:r>
                      <a:endParaRPr lang="en-US" sz="180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10"/>
                  </a:ext>
                </a:extLst>
              </a:tr>
              <a:tr h="0">
                <a:tc>
                  <a:txBody>
                    <a:bodyPr/>
                    <a:lstStyle/>
                    <a:p>
                      <a:pPr marL="23495">
                        <a:lnSpc>
                          <a:spcPct val="107000"/>
                        </a:lnSpc>
                        <a:spcAft>
                          <a:spcPts val="0"/>
                        </a:spcAft>
                      </a:pPr>
                      <a:r>
                        <a:rPr lang="en-GB" sz="1400">
                          <a:effectLst/>
                        </a:rPr>
                        <a:t>Entry rate 2002</a:t>
                      </a:r>
                      <a:endParaRPr lang="en-US" sz="1800">
                        <a:effectLst/>
                        <a:latin typeface="ScalaOT" charset="0"/>
                        <a:ea typeface="ScalaOT" charset="0"/>
                        <a:cs typeface="Times New Roman" charset="0"/>
                      </a:endParaRPr>
                    </a:p>
                  </a:txBody>
                  <a:tcPr marL="68580" marR="68580" marT="0" marB="0"/>
                </a:tc>
                <a:tc>
                  <a:txBody>
                    <a:bodyPr/>
                    <a:lstStyle/>
                    <a:p>
                      <a:pPr marL="23495">
                        <a:lnSpc>
                          <a:spcPct val="107000"/>
                        </a:lnSpc>
                        <a:spcAft>
                          <a:spcPts val="0"/>
                        </a:spcAft>
                      </a:pPr>
                      <a:r>
                        <a:rPr lang="en-GB" sz="1400" dirty="0">
                          <a:effectLst/>
                        </a:rPr>
                        <a:t>Number of new firm-</a:t>
                      </a:r>
                      <a:r>
                        <a:rPr lang="en-GB" sz="1400" dirty="0" err="1">
                          <a:effectLst/>
                        </a:rPr>
                        <a:t>startups</a:t>
                      </a:r>
                      <a:r>
                        <a:rPr lang="en-GB" sz="1400" dirty="0">
                          <a:effectLst/>
                        </a:rPr>
                        <a:t> divided by population</a:t>
                      </a:r>
                      <a:endParaRPr lang="en-US" sz="1800" dirty="0">
                        <a:effectLst/>
                        <a:latin typeface="ScalaOT" charset="0"/>
                        <a:ea typeface="ScalaOT" charset="0"/>
                        <a:cs typeface="Times New Roman"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042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830761C-8FC9-496C-9298-7FEC0C3442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2104" y="5019446"/>
            <a:ext cx="1526679" cy="715028"/>
          </a:xfrm>
          <a:prstGeom prst="rect">
            <a:avLst/>
          </a:prstGeom>
        </p:spPr>
      </p:pic>
      <p:pic>
        <p:nvPicPr>
          <p:cNvPr id="9" name="Bildobjekt 8">
            <a:extLst>
              <a:ext uri="{FF2B5EF4-FFF2-40B4-BE49-F238E27FC236}">
                <a16:creationId xmlns:a16="http://schemas.microsoft.com/office/drawing/2014/main" id="{66EA63B2-46FC-457C-9BB1-7A0F49B8B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64" y="5019446"/>
            <a:ext cx="3539382" cy="715027"/>
          </a:xfrm>
          <a:prstGeom prst="rect">
            <a:avLst/>
          </a:prstGeom>
        </p:spPr>
      </p:pic>
      <p:sp>
        <p:nvSpPr>
          <p:cNvPr id="3" name="Rektangel 2">
            <a:extLst>
              <a:ext uri="{FF2B5EF4-FFF2-40B4-BE49-F238E27FC236}">
                <a16:creationId xmlns:a16="http://schemas.microsoft.com/office/drawing/2014/main" id="{189C136B-31E6-A543-9DB2-EF7513E87BDC}"/>
              </a:ext>
            </a:extLst>
          </p:cNvPr>
          <p:cNvSpPr/>
          <p:nvPr/>
        </p:nvSpPr>
        <p:spPr>
          <a:xfrm>
            <a:off x="4295800" y="2636912"/>
            <a:ext cx="4536504" cy="707886"/>
          </a:xfrm>
          <a:prstGeom prst="rect">
            <a:avLst/>
          </a:prstGeom>
        </p:spPr>
        <p:txBody>
          <a:bodyPr wrap="square">
            <a:spAutoFit/>
          </a:bodyPr>
          <a:lstStyle/>
          <a:p>
            <a:pPr>
              <a:spcAft>
                <a:spcPts val="0"/>
              </a:spcAft>
            </a:pPr>
            <a:r>
              <a:rPr lang="sv-SE" sz="4000" dirty="0">
                <a:latin typeface="Calibri" panose="020F0502020204030204" pitchFamily="34" charset="0"/>
                <a:ea typeface="Times New Roman" panose="02020603050405020304" pitchFamily="18" charset="0"/>
                <a:cs typeface="Calibri" panose="020F0502020204030204" pitchFamily="34" charset="0"/>
              </a:rPr>
              <a:t>Johan Larsson HUI</a:t>
            </a:r>
            <a:endParaRPr lang="sv-SE" sz="4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9748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i="1" dirty="0"/>
              <a:t>Population &amp; Retail (to sum)..</a:t>
            </a:r>
          </a:p>
        </p:txBody>
      </p:sp>
      <p:sp>
        <p:nvSpPr>
          <p:cNvPr id="3" name="Content Placeholder 2"/>
          <p:cNvSpPr>
            <a:spLocks noGrp="1"/>
          </p:cNvSpPr>
          <p:nvPr>
            <p:ph idx="1"/>
          </p:nvPr>
        </p:nvSpPr>
        <p:spPr/>
        <p:txBody>
          <a:bodyPr/>
          <a:lstStyle/>
          <a:p>
            <a:r>
              <a:rPr lang="en-GB" dirty="0"/>
              <a:t>At the municipal level population change </a:t>
            </a:r>
            <a:r>
              <a:rPr lang="en-GB" dirty="0">
                <a:sym typeface="Wingdings"/>
              </a:rPr>
              <a:t> retail change</a:t>
            </a:r>
          </a:p>
          <a:p>
            <a:r>
              <a:rPr lang="en-GB" dirty="0">
                <a:sym typeface="Wingdings"/>
              </a:rPr>
              <a:t>Is it linear?  </a:t>
            </a:r>
            <a:r>
              <a:rPr lang="en-GB" i="1" dirty="0">
                <a:sym typeface="Wingdings"/>
              </a:rPr>
              <a:t>What happens when the last shop dies?</a:t>
            </a:r>
          </a:p>
          <a:p>
            <a:r>
              <a:rPr lang="en-GB" dirty="0">
                <a:sym typeface="Wingdings"/>
              </a:rPr>
              <a:t>Smaller aggregation, e.g. neighbourhoods?</a:t>
            </a:r>
          </a:p>
          <a:p>
            <a:r>
              <a:rPr lang="en-GB" dirty="0"/>
              <a:t>The maximum distance in the two nearest food store has actually decreased by 13 km</a:t>
            </a:r>
            <a:endParaRPr lang="en-GB" dirty="0">
              <a:sym typeface="Wingdings"/>
            </a:endParaRPr>
          </a:p>
          <a:p>
            <a:endParaRPr lang="en-GB" dirty="0"/>
          </a:p>
        </p:txBody>
      </p:sp>
    </p:spTree>
    <p:extLst>
      <p:ext uri="{BB962C8B-B14F-4D97-AF65-F5344CB8AC3E}">
        <p14:creationId xmlns:p14="http://schemas.microsoft.com/office/powerpoint/2010/main" val="126955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996952"/>
            <a:ext cx="10286933" cy="1143000"/>
          </a:xfrm>
        </p:spPr>
        <p:txBody>
          <a:bodyPr/>
          <a:lstStyle/>
          <a:p>
            <a:r>
              <a:rPr lang="en-GB" dirty="0"/>
              <a:t>Employment</a:t>
            </a:r>
          </a:p>
        </p:txBody>
      </p:sp>
    </p:spTree>
    <p:extLst>
      <p:ext uri="{BB962C8B-B14F-4D97-AF65-F5344CB8AC3E}">
        <p14:creationId xmlns:p14="http://schemas.microsoft.com/office/powerpoint/2010/main" val="175806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4580432"/>
              </p:ext>
            </p:extLst>
          </p:nvPr>
        </p:nvGraphicFramePr>
        <p:xfrm>
          <a:off x="911422" y="332657"/>
          <a:ext cx="10873209" cy="5616618"/>
        </p:xfrm>
        <a:graphic>
          <a:graphicData uri="http://schemas.openxmlformats.org/drawingml/2006/table">
            <a:tbl>
              <a:tblPr firstRow="1" firstCol="1" bandRow="1">
                <a:tableStyleId>{5C22544A-7EE6-4342-B048-85BDC9FD1C3A}</a:tableStyleId>
              </a:tblPr>
              <a:tblGrid>
                <a:gridCol w="3524267">
                  <a:extLst>
                    <a:ext uri="{9D8B030D-6E8A-4147-A177-3AD203B41FA5}">
                      <a16:colId xmlns:a16="http://schemas.microsoft.com/office/drawing/2014/main" val="20000"/>
                    </a:ext>
                  </a:extLst>
                </a:gridCol>
                <a:gridCol w="2479890">
                  <a:extLst>
                    <a:ext uri="{9D8B030D-6E8A-4147-A177-3AD203B41FA5}">
                      <a16:colId xmlns:a16="http://schemas.microsoft.com/office/drawing/2014/main" val="20001"/>
                    </a:ext>
                  </a:extLst>
                </a:gridCol>
                <a:gridCol w="2298434">
                  <a:extLst>
                    <a:ext uri="{9D8B030D-6E8A-4147-A177-3AD203B41FA5}">
                      <a16:colId xmlns:a16="http://schemas.microsoft.com/office/drawing/2014/main" val="20002"/>
                    </a:ext>
                  </a:extLst>
                </a:gridCol>
                <a:gridCol w="2570618">
                  <a:extLst>
                    <a:ext uri="{9D8B030D-6E8A-4147-A177-3AD203B41FA5}">
                      <a16:colId xmlns:a16="http://schemas.microsoft.com/office/drawing/2014/main" val="20003"/>
                    </a:ext>
                  </a:extLst>
                </a:gridCol>
              </a:tblGrid>
              <a:tr h="2139222">
                <a:tc>
                  <a:txBody>
                    <a:bodyPr/>
                    <a:lstStyle/>
                    <a:p>
                      <a:pPr algn="ctr">
                        <a:lnSpc>
                          <a:spcPct val="150000"/>
                        </a:lnSpc>
                        <a:spcBef>
                          <a:spcPts val="600"/>
                        </a:spcBef>
                        <a:spcAft>
                          <a:spcPts val="0"/>
                        </a:spcAft>
                      </a:pPr>
                      <a:r>
                        <a:rPr lang="en-GB" sz="1800">
                          <a:effectLst/>
                        </a:rPr>
                        <a:t>Retail Sector</a:t>
                      </a:r>
                      <a:endParaRPr lang="en-US" sz="2800">
                        <a:effectLst/>
                        <a:latin typeface="ScalaOT" charset="0"/>
                        <a:ea typeface="ScalaOT" charset="0"/>
                        <a:cs typeface="Times New Roman" charset="0"/>
                      </a:endParaRPr>
                    </a:p>
                  </a:txBody>
                  <a:tcPr marL="68580" marR="68580" marT="0" marB="0" anchor="ctr"/>
                </a:tc>
                <a:tc>
                  <a:txBody>
                    <a:bodyPr/>
                    <a:lstStyle/>
                    <a:p>
                      <a:pPr marR="71755" algn="r">
                        <a:lnSpc>
                          <a:spcPct val="115000"/>
                        </a:lnSpc>
                        <a:spcAft>
                          <a:spcPts val="0"/>
                        </a:spcAft>
                      </a:pPr>
                      <a:r>
                        <a:rPr lang="en-GB" sz="1800" dirty="0">
                          <a:effectLst/>
                        </a:rPr>
                        <a:t>Growth of  Male Retail Employment</a:t>
                      </a:r>
                      <a:endParaRPr lang="en-US" sz="2800" dirty="0">
                        <a:effectLst/>
                      </a:endParaRPr>
                    </a:p>
                    <a:p>
                      <a:pPr marR="71755" algn="r">
                        <a:lnSpc>
                          <a:spcPct val="115000"/>
                        </a:lnSpc>
                        <a:spcAft>
                          <a:spcPts val="0"/>
                        </a:spcAft>
                      </a:pPr>
                      <a:r>
                        <a:rPr lang="en-GB" sz="1800" dirty="0">
                          <a:effectLst/>
                        </a:rPr>
                        <a:t>to Growth in Total Male Employment</a:t>
                      </a:r>
                      <a:endParaRPr lang="en-US" sz="2800" dirty="0">
                        <a:effectLst/>
                        <a:latin typeface="ScalaOT" charset="0"/>
                        <a:ea typeface="ScalaOT" charset="0"/>
                        <a:cs typeface="Times New Roman" charset="0"/>
                      </a:endParaRPr>
                    </a:p>
                  </a:txBody>
                  <a:tcPr marL="68580" marR="68580" marT="0" marB="0" anchor="ctr"/>
                </a:tc>
                <a:tc>
                  <a:txBody>
                    <a:bodyPr/>
                    <a:lstStyle/>
                    <a:p>
                      <a:pPr marR="71755" algn="r">
                        <a:lnSpc>
                          <a:spcPct val="115000"/>
                        </a:lnSpc>
                        <a:spcAft>
                          <a:spcPts val="0"/>
                        </a:spcAft>
                      </a:pPr>
                      <a:r>
                        <a:rPr lang="en-GB" sz="1800" dirty="0">
                          <a:effectLst/>
                        </a:rPr>
                        <a:t>Growth of  Female Retail Employment </a:t>
                      </a:r>
                      <a:endParaRPr lang="en-US" sz="2800" dirty="0">
                        <a:effectLst/>
                      </a:endParaRPr>
                    </a:p>
                    <a:p>
                      <a:pPr marR="71755" algn="r">
                        <a:lnSpc>
                          <a:spcPct val="115000"/>
                        </a:lnSpc>
                        <a:spcAft>
                          <a:spcPts val="0"/>
                        </a:spcAft>
                      </a:pPr>
                      <a:r>
                        <a:rPr lang="en-GB" sz="1800" dirty="0">
                          <a:effectLst/>
                        </a:rPr>
                        <a:t>to Growth in Total Female Employment</a:t>
                      </a:r>
                      <a:endParaRPr lang="en-US" sz="2800" dirty="0">
                        <a:effectLst/>
                        <a:latin typeface="ScalaOT" charset="0"/>
                        <a:ea typeface="ScalaOT" charset="0"/>
                        <a:cs typeface="Times New Roman" charset="0"/>
                      </a:endParaRPr>
                    </a:p>
                  </a:txBody>
                  <a:tcPr marL="68580" marR="68580" marT="0" marB="0" anchor="ctr"/>
                </a:tc>
                <a:tc>
                  <a:txBody>
                    <a:bodyPr/>
                    <a:lstStyle/>
                    <a:p>
                      <a:pPr marR="71755" algn="r">
                        <a:lnSpc>
                          <a:spcPct val="115000"/>
                        </a:lnSpc>
                        <a:spcAft>
                          <a:spcPts val="0"/>
                        </a:spcAft>
                      </a:pPr>
                      <a:r>
                        <a:rPr lang="en-GB" sz="1800" dirty="0">
                          <a:effectLst/>
                        </a:rPr>
                        <a:t>Growth of  Immigrant Retail Employment </a:t>
                      </a:r>
                      <a:br>
                        <a:rPr lang="en-GB" sz="1800" dirty="0">
                          <a:effectLst/>
                        </a:rPr>
                      </a:br>
                      <a:r>
                        <a:rPr lang="en-GB" sz="1800" dirty="0">
                          <a:effectLst/>
                        </a:rPr>
                        <a:t>to Growth in Total Immigrant Employment</a:t>
                      </a:r>
                      <a:endParaRPr lang="en-US" sz="2800" dirty="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0"/>
                  </a:ext>
                </a:extLst>
              </a:tr>
              <a:tr h="267492">
                <a:tc>
                  <a:txBody>
                    <a:bodyPr/>
                    <a:lstStyle/>
                    <a:p>
                      <a:pPr algn="r">
                        <a:lnSpc>
                          <a:spcPct val="115000"/>
                        </a:lnSpc>
                        <a:spcBef>
                          <a:spcPts val="600"/>
                        </a:spcBef>
                        <a:spcAft>
                          <a:spcPts val="0"/>
                        </a:spcAft>
                      </a:pPr>
                      <a:r>
                        <a:rPr lang="en-GB" sz="1600">
                          <a:effectLst/>
                        </a:rPr>
                        <a:t>Department Store</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.55</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.27</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.44</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1"/>
                  </a:ext>
                </a:extLst>
              </a:tr>
              <a:tr h="267492">
                <a:tc>
                  <a:txBody>
                    <a:bodyPr/>
                    <a:lstStyle/>
                    <a:p>
                      <a:pPr algn="r">
                        <a:lnSpc>
                          <a:spcPct val="115000"/>
                        </a:lnSpc>
                        <a:spcBef>
                          <a:spcPts val="600"/>
                        </a:spcBef>
                        <a:spcAft>
                          <a:spcPts val="0"/>
                        </a:spcAft>
                      </a:pPr>
                      <a:r>
                        <a:rPr lang="en-GB" sz="1600">
                          <a:effectLst/>
                        </a:rPr>
                        <a:t>Food</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2.65</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.61</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.88</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2"/>
                  </a:ext>
                </a:extLst>
              </a:tr>
              <a:tr h="267492">
                <a:tc>
                  <a:txBody>
                    <a:bodyPr/>
                    <a:lstStyle/>
                    <a:p>
                      <a:pPr algn="r">
                        <a:lnSpc>
                          <a:spcPct val="115000"/>
                        </a:lnSpc>
                        <a:spcBef>
                          <a:spcPts val="600"/>
                        </a:spcBef>
                        <a:spcAft>
                          <a:spcPts val="0"/>
                        </a:spcAft>
                      </a:pPr>
                      <a:r>
                        <a:rPr lang="en-GB" sz="1600">
                          <a:effectLst/>
                        </a:rPr>
                        <a:t>Alcohol</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1.17</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.11</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.48</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3"/>
                  </a:ext>
                </a:extLst>
              </a:tr>
              <a:tr h="267492">
                <a:tc>
                  <a:txBody>
                    <a:bodyPr/>
                    <a:lstStyle/>
                    <a:p>
                      <a:pPr algn="r">
                        <a:lnSpc>
                          <a:spcPct val="115000"/>
                        </a:lnSpc>
                        <a:spcBef>
                          <a:spcPts val="600"/>
                        </a:spcBef>
                        <a:spcAft>
                          <a:spcPts val="0"/>
                        </a:spcAft>
                      </a:pPr>
                      <a:r>
                        <a:rPr lang="en-GB" sz="1600">
                          <a:effectLst/>
                        </a:rPr>
                        <a:t>Pharmacy</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3.53</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-.49</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1.66</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4"/>
                  </a:ext>
                </a:extLst>
              </a:tr>
              <a:tr h="267492">
                <a:tc>
                  <a:txBody>
                    <a:bodyPr/>
                    <a:lstStyle/>
                    <a:p>
                      <a:pPr algn="r">
                        <a:lnSpc>
                          <a:spcPct val="115000"/>
                        </a:lnSpc>
                        <a:spcBef>
                          <a:spcPts val="600"/>
                        </a:spcBef>
                        <a:spcAft>
                          <a:spcPts val="0"/>
                        </a:spcAft>
                      </a:pPr>
                      <a:r>
                        <a:rPr lang="en-GB" sz="1600">
                          <a:effectLst/>
                        </a:rPr>
                        <a:t>Specialized</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.76</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1.14</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.69</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5"/>
                  </a:ext>
                </a:extLst>
              </a:tr>
              <a:tr h="267492">
                <a:tc>
                  <a:txBody>
                    <a:bodyPr/>
                    <a:lstStyle/>
                    <a:p>
                      <a:pPr algn="r">
                        <a:lnSpc>
                          <a:spcPct val="115000"/>
                        </a:lnSpc>
                        <a:spcBef>
                          <a:spcPts val="600"/>
                        </a:spcBef>
                        <a:spcAft>
                          <a:spcPts val="0"/>
                        </a:spcAft>
                      </a:pPr>
                      <a:r>
                        <a:rPr lang="en-GB" sz="1600">
                          <a:effectLst/>
                        </a:rPr>
                        <a:t>Clothing</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.72</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.63</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6"/>
                  </a:ext>
                </a:extLst>
              </a:tr>
              <a:tr h="267492">
                <a:tc>
                  <a:txBody>
                    <a:bodyPr/>
                    <a:lstStyle/>
                    <a:p>
                      <a:pPr algn="r">
                        <a:lnSpc>
                          <a:spcPct val="115000"/>
                        </a:lnSpc>
                        <a:spcBef>
                          <a:spcPts val="600"/>
                        </a:spcBef>
                        <a:spcAft>
                          <a:spcPts val="0"/>
                        </a:spcAft>
                      </a:pPr>
                      <a:r>
                        <a:rPr lang="en-GB" sz="1600">
                          <a:effectLst/>
                        </a:rPr>
                        <a:t>High-order</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2.61</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1.34</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7"/>
                  </a:ext>
                </a:extLst>
              </a:tr>
              <a:tr h="267492">
                <a:tc>
                  <a:txBody>
                    <a:bodyPr/>
                    <a:lstStyle/>
                    <a:p>
                      <a:pPr algn="r">
                        <a:lnSpc>
                          <a:spcPct val="115000"/>
                        </a:lnSpc>
                        <a:spcBef>
                          <a:spcPts val="600"/>
                        </a:spcBef>
                        <a:spcAft>
                          <a:spcPts val="0"/>
                        </a:spcAft>
                      </a:pPr>
                      <a:r>
                        <a:rPr lang="en-GB" sz="1600">
                          <a:effectLst/>
                        </a:rPr>
                        <a:t>Art</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4.55</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6.71</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1.84</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8"/>
                  </a:ext>
                </a:extLst>
              </a:tr>
              <a:tr h="267492">
                <a:tc>
                  <a:txBody>
                    <a:bodyPr/>
                    <a:lstStyle/>
                    <a:p>
                      <a:pPr algn="r">
                        <a:lnSpc>
                          <a:spcPct val="115000"/>
                        </a:lnSpc>
                        <a:spcBef>
                          <a:spcPts val="600"/>
                        </a:spcBef>
                        <a:spcAft>
                          <a:spcPts val="0"/>
                        </a:spcAft>
                      </a:pPr>
                      <a:r>
                        <a:rPr lang="en-GB" sz="1600">
                          <a:effectLst/>
                        </a:rPr>
                        <a:t>Second Hand</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7.6</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10.05</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2.51</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9"/>
                  </a:ext>
                </a:extLst>
              </a:tr>
              <a:tr h="267492">
                <a:tc>
                  <a:txBody>
                    <a:bodyPr/>
                    <a:lstStyle/>
                    <a:p>
                      <a:pPr algn="r">
                        <a:lnSpc>
                          <a:spcPct val="115000"/>
                        </a:lnSpc>
                        <a:spcBef>
                          <a:spcPts val="600"/>
                        </a:spcBef>
                        <a:spcAft>
                          <a:spcPts val="0"/>
                        </a:spcAft>
                      </a:pPr>
                      <a:r>
                        <a:rPr lang="en-GB" sz="1600">
                          <a:effectLst/>
                        </a:rPr>
                        <a:t>Restaurants</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5.12</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3.53</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1.81</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0"/>
                  </a:ext>
                </a:extLst>
              </a:tr>
              <a:tr h="267492">
                <a:tc>
                  <a:txBody>
                    <a:bodyPr/>
                    <a:lstStyle/>
                    <a:p>
                      <a:pPr algn="r">
                        <a:lnSpc>
                          <a:spcPct val="115000"/>
                        </a:lnSpc>
                        <a:spcBef>
                          <a:spcPts val="600"/>
                        </a:spcBef>
                        <a:spcAft>
                          <a:spcPts val="0"/>
                        </a:spcAft>
                      </a:pPr>
                      <a:r>
                        <a:rPr lang="en-GB" sz="1600">
                          <a:effectLst/>
                        </a:rPr>
                        <a:t>Movie</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.63</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2.08</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.46</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1"/>
                  </a:ext>
                </a:extLst>
              </a:tr>
              <a:tr h="267492">
                <a:tc>
                  <a:txBody>
                    <a:bodyPr/>
                    <a:lstStyle/>
                    <a:p>
                      <a:pPr algn="r">
                        <a:lnSpc>
                          <a:spcPct val="115000"/>
                        </a:lnSpc>
                        <a:spcBef>
                          <a:spcPts val="600"/>
                        </a:spcBef>
                        <a:spcAft>
                          <a:spcPts val="0"/>
                        </a:spcAft>
                      </a:pPr>
                      <a:r>
                        <a:rPr lang="en-GB" sz="1600">
                          <a:effectLst/>
                        </a:rPr>
                        <a:t>Consumer Service</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-.79</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-.74</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.5</a:t>
                      </a:r>
                      <a:endParaRPr lang="en-US" sz="28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2"/>
                  </a:ext>
                </a:extLst>
              </a:tr>
              <a:tr h="267492">
                <a:tc>
                  <a:txBody>
                    <a:bodyPr/>
                    <a:lstStyle/>
                    <a:p>
                      <a:pPr algn="r">
                        <a:lnSpc>
                          <a:spcPct val="115000"/>
                        </a:lnSpc>
                        <a:spcBef>
                          <a:spcPts val="600"/>
                        </a:spcBef>
                        <a:spcAft>
                          <a:spcPts val="0"/>
                        </a:spcAft>
                      </a:pPr>
                      <a:r>
                        <a:rPr lang="en-GB" sz="1600">
                          <a:effectLst/>
                        </a:rPr>
                        <a:t>Beauty and Well-being</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13.27</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a:effectLst/>
                        </a:rPr>
                        <a:t>8.29</a:t>
                      </a:r>
                      <a:endParaRPr lang="en-US" sz="28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600" dirty="0">
                          <a:effectLst/>
                        </a:rPr>
                        <a:t>4.15</a:t>
                      </a:r>
                      <a:endParaRPr lang="en-US" sz="2800" dirty="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3"/>
                  </a:ext>
                </a:extLst>
              </a:tr>
            </a:tbl>
          </a:graphicData>
        </a:graphic>
      </p:graphicFrame>
      <p:sp>
        <p:nvSpPr>
          <p:cNvPr id="5" name="Rectangle 4"/>
          <p:cNvSpPr/>
          <p:nvPr/>
        </p:nvSpPr>
        <p:spPr>
          <a:xfrm>
            <a:off x="897651" y="6165304"/>
            <a:ext cx="5134739" cy="369332"/>
          </a:xfrm>
          <a:prstGeom prst="rect">
            <a:avLst/>
          </a:prstGeom>
        </p:spPr>
        <p:txBody>
          <a:bodyPr wrap="none">
            <a:spAutoFit/>
          </a:bodyPr>
          <a:lstStyle/>
          <a:p>
            <a:r>
              <a:rPr lang="en-GB" i="1" dirty="0">
                <a:latin typeface="Times New Roman" charset="0"/>
                <a:ea typeface="ScalaOT" charset="0"/>
              </a:rPr>
              <a:t>Employment shares by Retail Categories, 2003-2015</a:t>
            </a:r>
            <a:r>
              <a:rPr lang="en-US" i="1" dirty="0"/>
              <a:t> </a:t>
            </a:r>
            <a:endParaRPr lang="en-GB" i="1" dirty="0"/>
          </a:p>
        </p:txBody>
      </p:sp>
    </p:spTree>
    <p:extLst>
      <p:ext uri="{BB962C8B-B14F-4D97-AF65-F5344CB8AC3E}">
        <p14:creationId xmlns:p14="http://schemas.microsoft.com/office/powerpoint/2010/main" val="207852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2284018"/>
              </p:ext>
            </p:extLst>
          </p:nvPr>
        </p:nvGraphicFramePr>
        <p:xfrm>
          <a:off x="983433" y="332658"/>
          <a:ext cx="10873208" cy="5543283"/>
        </p:xfrm>
        <a:graphic>
          <a:graphicData uri="http://schemas.openxmlformats.org/drawingml/2006/table">
            <a:tbl>
              <a:tblPr firstRow="1" firstCol="1" bandRow="1">
                <a:tableStyleId>{5C22544A-7EE6-4342-B048-85BDC9FD1C3A}</a:tableStyleId>
              </a:tblPr>
              <a:tblGrid>
                <a:gridCol w="3242468">
                  <a:extLst>
                    <a:ext uri="{9D8B030D-6E8A-4147-A177-3AD203B41FA5}">
                      <a16:colId xmlns:a16="http://schemas.microsoft.com/office/drawing/2014/main" val="20000"/>
                    </a:ext>
                  </a:extLst>
                </a:gridCol>
                <a:gridCol w="1133025">
                  <a:extLst>
                    <a:ext uri="{9D8B030D-6E8A-4147-A177-3AD203B41FA5}">
                      <a16:colId xmlns:a16="http://schemas.microsoft.com/office/drawing/2014/main" val="20001"/>
                    </a:ext>
                  </a:extLst>
                </a:gridCol>
                <a:gridCol w="1358352">
                  <a:extLst>
                    <a:ext uri="{9D8B030D-6E8A-4147-A177-3AD203B41FA5}">
                      <a16:colId xmlns:a16="http://schemas.microsoft.com/office/drawing/2014/main" val="20002"/>
                    </a:ext>
                  </a:extLst>
                </a:gridCol>
                <a:gridCol w="1133025">
                  <a:extLst>
                    <a:ext uri="{9D8B030D-6E8A-4147-A177-3AD203B41FA5}">
                      <a16:colId xmlns:a16="http://schemas.microsoft.com/office/drawing/2014/main" val="20003"/>
                    </a:ext>
                  </a:extLst>
                </a:gridCol>
                <a:gridCol w="1133025">
                  <a:extLst>
                    <a:ext uri="{9D8B030D-6E8A-4147-A177-3AD203B41FA5}">
                      <a16:colId xmlns:a16="http://schemas.microsoft.com/office/drawing/2014/main" val="20004"/>
                    </a:ext>
                  </a:extLst>
                </a:gridCol>
                <a:gridCol w="1358352">
                  <a:extLst>
                    <a:ext uri="{9D8B030D-6E8A-4147-A177-3AD203B41FA5}">
                      <a16:colId xmlns:a16="http://schemas.microsoft.com/office/drawing/2014/main" val="20005"/>
                    </a:ext>
                  </a:extLst>
                </a:gridCol>
                <a:gridCol w="1514961">
                  <a:extLst>
                    <a:ext uri="{9D8B030D-6E8A-4147-A177-3AD203B41FA5}">
                      <a16:colId xmlns:a16="http://schemas.microsoft.com/office/drawing/2014/main" val="20006"/>
                    </a:ext>
                  </a:extLst>
                </a:gridCol>
              </a:tblGrid>
              <a:tr h="1762571">
                <a:tc>
                  <a:txBody>
                    <a:bodyPr/>
                    <a:lstStyle/>
                    <a:p>
                      <a:pPr algn="ctr">
                        <a:lnSpc>
                          <a:spcPct val="107000"/>
                        </a:lnSpc>
                        <a:spcAft>
                          <a:spcPts val="0"/>
                        </a:spcAft>
                      </a:pPr>
                      <a:r>
                        <a:rPr lang="en-GB" sz="1400">
                          <a:effectLst/>
                        </a:rPr>
                        <a:t>Retail Sector</a:t>
                      </a:r>
                      <a:endParaRPr lang="en-US" sz="2000">
                        <a:effectLst/>
                        <a:latin typeface="ScalaOT" charset="0"/>
                        <a:ea typeface="ScalaOT" charset="0"/>
                        <a:cs typeface="Times New Roman" charset="0"/>
                      </a:endParaRPr>
                    </a:p>
                  </a:txBody>
                  <a:tcPr marL="68580" marR="68580" marT="0" marB="0" anchor="b"/>
                </a:tc>
                <a:tc>
                  <a:txBody>
                    <a:bodyPr/>
                    <a:lstStyle/>
                    <a:p>
                      <a:pPr marR="71755" algn="r">
                        <a:lnSpc>
                          <a:spcPct val="107000"/>
                        </a:lnSpc>
                        <a:spcAft>
                          <a:spcPts val="0"/>
                        </a:spcAft>
                      </a:pPr>
                      <a:r>
                        <a:rPr lang="en-GB" sz="1400" dirty="0">
                          <a:effectLst/>
                        </a:rPr>
                        <a:t>Share of  Natives</a:t>
                      </a:r>
                      <a:endParaRPr lang="en-US" sz="2000" dirty="0">
                        <a:effectLst/>
                      </a:endParaRPr>
                    </a:p>
                    <a:p>
                      <a:pPr marR="71755" algn="r">
                        <a:lnSpc>
                          <a:spcPct val="107000"/>
                        </a:lnSpc>
                        <a:spcAft>
                          <a:spcPts val="0"/>
                        </a:spcAft>
                      </a:pPr>
                      <a:r>
                        <a:rPr lang="en-GB" sz="1400" dirty="0">
                          <a:effectLst/>
                        </a:rPr>
                        <a:t>in Ret </a:t>
                      </a:r>
                      <a:r>
                        <a:rPr lang="en-GB" sz="1400" dirty="0" err="1">
                          <a:effectLst/>
                        </a:rPr>
                        <a:t>Empl</a:t>
                      </a:r>
                      <a:r>
                        <a:rPr lang="en-GB" sz="1400" dirty="0">
                          <a:effectLst/>
                        </a:rPr>
                        <a:t> 2003</a:t>
                      </a:r>
                      <a:endParaRPr lang="en-US" sz="2000" dirty="0">
                        <a:effectLst/>
                        <a:latin typeface="ScalaOT" charset="0"/>
                        <a:ea typeface="ScalaOT" charset="0"/>
                        <a:cs typeface="Times New Roman" charset="0"/>
                      </a:endParaRPr>
                    </a:p>
                  </a:txBody>
                  <a:tcPr marL="68580" marR="68580" marT="0" marB="0" anchor="ctr"/>
                </a:tc>
                <a:tc>
                  <a:txBody>
                    <a:bodyPr/>
                    <a:lstStyle/>
                    <a:p>
                      <a:pPr marR="71755" algn="r">
                        <a:lnSpc>
                          <a:spcPct val="107000"/>
                        </a:lnSpc>
                        <a:spcAft>
                          <a:spcPts val="0"/>
                        </a:spcAft>
                      </a:pPr>
                      <a:r>
                        <a:rPr lang="en-GB" sz="1400">
                          <a:effectLst/>
                        </a:rPr>
                        <a:t>Share of  Natives</a:t>
                      </a:r>
                      <a:endParaRPr lang="en-US" sz="2000">
                        <a:effectLst/>
                      </a:endParaRPr>
                    </a:p>
                    <a:p>
                      <a:pPr marR="71755" algn="r">
                        <a:lnSpc>
                          <a:spcPct val="107000"/>
                        </a:lnSpc>
                        <a:spcAft>
                          <a:spcPts val="0"/>
                        </a:spcAft>
                      </a:pPr>
                      <a:r>
                        <a:rPr lang="en-GB" sz="1400">
                          <a:effectLst/>
                        </a:rPr>
                        <a:t>in Ret Empl 2015</a:t>
                      </a:r>
                      <a:endParaRPr lang="en-US" sz="2000">
                        <a:effectLst/>
                        <a:latin typeface="ScalaOT" charset="0"/>
                        <a:ea typeface="ScalaOT" charset="0"/>
                        <a:cs typeface="Times New Roman" charset="0"/>
                      </a:endParaRPr>
                    </a:p>
                  </a:txBody>
                  <a:tcPr marL="68580" marR="68580" marT="0" marB="0" anchor="ctr"/>
                </a:tc>
                <a:tc>
                  <a:txBody>
                    <a:bodyPr/>
                    <a:lstStyle/>
                    <a:p>
                      <a:pPr marR="71755" algn="r">
                        <a:lnSpc>
                          <a:spcPct val="107000"/>
                        </a:lnSpc>
                        <a:spcAft>
                          <a:spcPts val="0"/>
                        </a:spcAft>
                      </a:pPr>
                      <a:r>
                        <a:rPr lang="en-GB" sz="1400" dirty="0">
                          <a:effectLst/>
                        </a:rPr>
                        <a:t>Growth in</a:t>
                      </a:r>
                      <a:endParaRPr lang="en-US" sz="2000" dirty="0">
                        <a:effectLst/>
                      </a:endParaRPr>
                    </a:p>
                    <a:p>
                      <a:pPr marR="71755" algn="r">
                        <a:lnSpc>
                          <a:spcPct val="107000"/>
                        </a:lnSpc>
                        <a:spcAft>
                          <a:spcPts val="0"/>
                        </a:spcAft>
                      </a:pPr>
                      <a:r>
                        <a:rPr lang="en-GB" sz="1400" dirty="0">
                          <a:effectLst/>
                        </a:rPr>
                        <a:t>Share of Natives </a:t>
                      </a:r>
                      <a:endParaRPr lang="en-US" sz="2000" dirty="0">
                        <a:effectLst/>
                      </a:endParaRPr>
                    </a:p>
                    <a:p>
                      <a:pPr marR="71755" algn="r">
                        <a:lnSpc>
                          <a:spcPct val="107000"/>
                        </a:lnSpc>
                        <a:spcAft>
                          <a:spcPts val="0"/>
                        </a:spcAft>
                      </a:pPr>
                      <a:r>
                        <a:rPr lang="en-GB" sz="1400" dirty="0">
                          <a:effectLst/>
                        </a:rPr>
                        <a:t>in Retail 2003-2015</a:t>
                      </a:r>
                      <a:endParaRPr lang="en-US" sz="2000" dirty="0">
                        <a:effectLst/>
                        <a:latin typeface="ScalaOT" charset="0"/>
                        <a:ea typeface="ScalaOT" charset="0"/>
                        <a:cs typeface="Times New Roman" charset="0"/>
                      </a:endParaRPr>
                    </a:p>
                  </a:txBody>
                  <a:tcPr marL="68580" marR="68580" marT="0" marB="0" anchor="ctr"/>
                </a:tc>
                <a:tc>
                  <a:txBody>
                    <a:bodyPr/>
                    <a:lstStyle/>
                    <a:p>
                      <a:pPr marR="71755" algn="r">
                        <a:lnSpc>
                          <a:spcPct val="107000"/>
                        </a:lnSpc>
                        <a:spcAft>
                          <a:spcPts val="0"/>
                        </a:spcAft>
                      </a:pPr>
                      <a:r>
                        <a:rPr lang="en-GB" sz="1400">
                          <a:effectLst/>
                        </a:rPr>
                        <a:t>Share of Immigrants </a:t>
                      </a:r>
                      <a:endParaRPr lang="en-US" sz="2000">
                        <a:effectLst/>
                      </a:endParaRPr>
                    </a:p>
                    <a:p>
                      <a:pPr marR="71755" algn="r">
                        <a:lnSpc>
                          <a:spcPct val="107000"/>
                        </a:lnSpc>
                        <a:spcAft>
                          <a:spcPts val="0"/>
                        </a:spcAft>
                      </a:pPr>
                      <a:r>
                        <a:rPr lang="en-GB" sz="1400">
                          <a:effectLst/>
                        </a:rPr>
                        <a:t>in Ret Empl 2003</a:t>
                      </a:r>
                      <a:endParaRPr lang="en-US" sz="2000">
                        <a:effectLst/>
                        <a:latin typeface="ScalaOT" charset="0"/>
                        <a:ea typeface="ScalaOT" charset="0"/>
                        <a:cs typeface="Times New Roman" charset="0"/>
                      </a:endParaRPr>
                    </a:p>
                  </a:txBody>
                  <a:tcPr marL="68580" marR="68580" marT="0" marB="0" anchor="ctr"/>
                </a:tc>
                <a:tc>
                  <a:txBody>
                    <a:bodyPr/>
                    <a:lstStyle/>
                    <a:p>
                      <a:pPr marR="71755" algn="r">
                        <a:lnSpc>
                          <a:spcPct val="107000"/>
                        </a:lnSpc>
                        <a:spcAft>
                          <a:spcPts val="0"/>
                        </a:spcAft>
                      </a:pPr>
                      <a:r>
                        <a:rPr lang="en-GB" sz="1400" dirty="0">
                          <a:effectLst/>
                        </a:rPr>
                        <a:t>Share of Immigrants </a:t>
                      </a:r>
                      <a:endParaRPr lang="en-US" sz="2000" dirty="0">
                        <a:effectLst/>
                      </a:endParaRPr>
                    </a:p>
                    <a:p>
                      <a:pPr marR="71755" algn="r">
                        <a:lnSpc>
                          <a:spcPct val="107000"/>
                        </a:lnSpc>
                        <a:spcAft>
                          <a:spcPts val="0"/>
                        </a:spcAft>
                      </a:pPr>
                      <a:r>
                        <a:rPr lang="en-GB" sz="1400" dirty="0">
                          <a:effectLst/>
                        </a:rPr>
                        <a:t>in Ret </a:t>
                      </a:r>
                      <a:r>
                        <a:rPr lang="en-GB" sz="1400" dirty="0" err="1">
                          <a:effectLst/>
                        </a:rPr>
                        <a:t>Empl</a:t>
                      </a:r>
                      <a:r>
                        <a:rPr lang="en-GB" sz="1400" dirty="0">
                          <a:effectLst/>
                        </a:rPr>
                        <a:t> 2015</a:t>
                      </a:r>
                      <a:endParaRPr lang="en-US" sz="2000" dirty="0">
                        <a:effectLst/>
                        <a:latin typeface="ScalaOT" charset="0"/>
                        <a:ea typeface="ScalaOT" charset="0"/>
                        <a:cs typeface="Times New Roman" charset="0"/>
                      </a:endParaRPr>
                    </a:p>
                  </a:txBody>
                  <a:tcPr marL="68580" marR="68580" marT="0" marB="0" anchor="ctr"/>
                </a:tc>
                <a:tc>
                  <a:txBody>
                    <a:bodyPr/>
                    <a:lstStyle/>
                    <a:p>
                      <a:pPr marR="71755" algn="r">
                        <a:lnSpc>
                          <a:spcPct val="107000"/>
                        </a:lnSpc>
                        <a:spcAft>
                          <a:spcPts val="0"/>
                        </a:spcAft>
                      </a:pPr>
                      <a:r>
                        <a:rPr lang="en-GB" sz="1400" dirty="0">
                          <a:effectLst/>
                        </a:rPr>
                        <a:t>Growth in </a:t>
                      </a:r>
                      <a:endParaRPr lang="en-US" sz="2000" dirty="0">
                        <a:effectLst/>
                      </a:endParaRPr>
                    </a:p>
                    <a:p>
                      <a:pPr marR="71755" algn="r">
                        <a:lnSpc>
                          <a:spcPct val="107000"/>
                        </a:lnSpc>
                        <a:spcAft>
                          <a:spcPts val="0"/>
                        </a:spcAft>
                      </a:pPr>
                      <a:r>
                        <a:rPr lang="en-GB" sz="1400" dirty="0">
                          <a:effectLst/>
                        </a:rPr>
                        <a:t>Share of Immigrants </a:t>
                      </a:r>
                      <a:endParaRPr lang="en-US" sz="2000" dirty="0">
                        <a:effectLst/>
                      </a:endParaRPr>
                    </a:p>
                    <a:p>
                      <a:pPr marR="71755" algn="r">
                        <a:lnSpc>
                          <a:spcPct val="107000"/>
                        </a:lnSpc>
                        <a:spcAft>
                          <a:spcPts val="0"/>
                        </a:spcAft>
                      </a:pPr>
                      <a:r>
                        <a:rPr lang="en-GB" sz="1400" dirty="0">
                          <a:effectLst/>
                        </a:rPr>
                        <a:t>in Retail 2003-2015</a:t>
                      </a:r>
                      <a:endParaRPr lang="en-US" sz="2000" dirty="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0"/>
                  </a:ext>
                </a:extLst>
              </a:tr>
              <a:tr h="290824">
                <a:tc>
                  <a:txBody>
                    <a:bodyPr/>
                    <a:lstStyle/>
                    <a:p>
                      <a:pPr algn="r">
                        <a:lnSpc>
                          <a:spcPct val="115000"/>
                        </a:lnSpc>
                        <a:spcBef>
                          <a:spcPts val="600"/>
                        </a:spcBef>
                        <a:spcAft>
                          <a:spcPts val="0"/>
                        </a:spcAft>
                      </a:pPr>
                      <a:r>
                        <a:rPr lang="en-GB" sz="1400">
                          <a:effectLst/>
                        </a:rPr>
                        <a:t>Department Store</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.24</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1"/>
                  </a:ext>
                </a:extLst>
              </a:tr>
              <a:tr h="290824">
                <a:tc>
                  <a:txBody>
                    <a:bodyPr/>
                    <a:lstStyle/>
                    <a:p>
                      <a:pPr algn="r">
                        <a:lnSpc>
                          <a:spcPct val="115000"/>
                        </a:lnSpc>
                        <a:spcBef>
                          <a:spcPts val="600"/>
                        </a:spcBef>
                        <a:spcAft>
                          <a:spcPts val="0"/>
                        </a:spcAft>
                      </a:pPr>
                      <a:r>
                        <a:rPr lang="en-GB" sz="1400">
                          <a:effectLst/>
                        </a:rPr>
                        <a:t>Food</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-.05</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.35</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2"/>
                  </a:ext>
                </a:extLst>
              </a:tr>
              <a:tr h="290824">
                <a:tc>
                  <a:txBody>
                    <a:bodyPr/>
                    <a:lstStyle/>
                    <a:p>
                      <a:pPr algn="r">
                        <a:lnSpc>
                          <a:spcPct val="115000"/>
                        </a:lnSpc>
                        <a:spcBef>
                          <a:spcPts val="600"/>
                        </a:spcBef>
                        <a:spcAft>
                          <a:spcPts val="0"/>
                        </a:spcAft>
                      </a:pPr>
                      <a:r>
                        <a:rPr lang="en-GB" sz="1400">
                          <a:effectLst/>
                        </a:rPr>
                        <a:t>Alcohol</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.91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.24</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3"/>
                  </a:ext>
                </a:extLst>
              </a:tr>
              <a:tr h="290824">
                <a:tc>
                  <a:txBody>
                    <a:bodyPr/>
                    <a:lstStyle/>
                    <a:p>
                      <a:pPr algn="r">
                        <a:lnSpc>
                          <a:spcPct val="115000"/>
                        </a:lnSpc>
                        <a:spcBef>
                          <a:spcPts val="600"/>
                        </a:spcBef>
                        <a:spcAft>
                          <a:spcPts val="0"/>
                        </a:spcAft>
                      </a:pPr>
                      <a:r>
                        <a:rPr lang="en-GB" sz="1400">
                          <a:effectLst/>
                        </a:rPr>
                        <a:t>Pharmacy</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.88</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.73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-.16</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1.16</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4"/>
                  </a:ext>
                </a:extLst>
              </a:tr>
              <a:tr h="290824">
                <a:tc>
                  <a:txBody>
                    <a:bodyPr/>
                    <a:lstStyle/>
                    <a:p>
                      <a:pPr algn="r">
                        <a:lnSpc>
                          <a:spcPct val="115000"/>
                        </a:lnSpc>
                        <a:spcBef>
                          <a:spcPts val="600"/>
                        </a:spcBef>
                        <a:spcAft>
                          <a:spcPts val="0"/>
                        </a:spcAft>
                      </a:pPr>
                      <a:r>
                        <a:rPr lang="en-GB" sz="1400">
                          <a:effectLst/>
                        </a:rPr>
                        <a:t>Specialized</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.86</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.14</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.28</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5"/>
                  </a:ext>
                </a:extLst>
              </a:tr>
              <a:tr h="290824">
                <a:tc>
                  <a:txBody>
                    <a:bodyPr/>
                    <a:lstStyle/>
                    <a:p>
                      <a:pPr algn="r">
                        <a:lnSpc>
                          <a:spcPct val="115000"/>
                        </a:lnSpc>
                        <a:spcBef>
                          <a:spcPts val="600"/>
                        </a:spcBef>
                        <a:spcAft>
                          <a:spcPts val="0"/>
                        </a:spcAft>
                      </a:pPr>
                      <a:r>
                        <a:rPr lang="en-GB" sz="1400">
                          <a:effectLst/>
                        </a:rPr>
                        <a:t>Clothing</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.86</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.14</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.26</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6"/>
                  </a:ext>
                </a:extLst>
              </a:tr>
              <a:tr h="290824">
                <a:tc>
                  <a:txBody>
                    <a:bodyPr/>
                    <a:lstStyle/>
                    <a:p>
                      <a:pPr algn="r">
                        <a:lnSpc>
                          <a:spcPct val="115000"/>
                        </a:lnSpc>
                        <a:spcBef>
                          <a:spcPts val="600"/>
                        </a:spcBef>
                        <a:spcAft>
                          <a:spcPts val="0"/>
                        </a:spcAft>
                      </a:pPr>
                      <a:r>
                        <a:rPr lang="en-GB" sz="1400">
                          <a:effectLst/>
                        </a:rPr>
                        <a:t>High-order</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.91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.86</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-.05</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.14</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.55</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7"/>
                  </a:ext>
                </a:extLst>
              </a:tr>
              <a:tr h="290824">
                <a:tc>
                  <a:txBody>
                    <a:bodyPr/>
                    <a:lstStyle/>
                    <a:p>
                      <a:pPr algn="r">
                        <a:lnSpc>
                          <a:spcPct val="115000"/>
                        </a:lnSpc>
                        <a:spcBef>
                          <a:spcPts val="600"/>
                        </a:spcBef>
                        <a:spcAft>
                          <a:spcPts val="0"/>
                        </a:spcAft>
                      </a:pPr>
                      <a:r>
                        <a:rPr lang="en-GB" sz="1400">
                          <a:effectLst/>
                        </a:rPr>
                        <a:t>Art</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.85</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-.04</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.15</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.18</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.25</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8"/>
                  </a:ext>
                </a:extLst>
              </a:tr>
              <a:tr h="290824">
                <a:tc>
                  <a:txBody>
                    <a:bodyPr/>
                    <a:lstStyle/>
                    <a:p>
                      <a:pPr algn="r">
                        <a:lnSpc>
                          <a:spcPct val="115000"/>
                        </a:lnSpc>
                        <a:spcBef>
                          <a:spcPts val="600"/>
                        </a:spcBef>
                        <a:spcAft>
                          <a:spcPts val="0"/>
                        </a:spcAft>
                      </a:pPr>
                      <a:r>
                        <a:rPr lang="en-GB" sz="1400">
                          <a:effectLst/>
                        </a:rPr>
                        <a:t>Second Hand</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.78</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-.04</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.18</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09"/>
                  </a:ext>
                </a:extLst>
              </a:tr>
              <a:tr h="290824">
                <a:tc>
                  <a:txBody>
                    <a:bodyPr/>
                    <a:lstStyle/>
                    <a:p>
                      <a:pPr algn="r">
                        <a:lnSpc>
                          <a:spcPct val="115000"/>
                        </a:lnSpc>
                        <a:spcBef>
                          <a:spcPts val="600"/>
                        </a:spcBef>
                        <a:spcAft>
                          <a:spcPts val="0"/>
                        </a:spcAft>
                      </a:pPr>
                      <a:r>
                        <a:rPr lang="en-GB" sz="1400">
                          <a:effectLst/>
                        </a:rPr>
                        <a:t>Restaurants</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.69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.58</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.31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.42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.37</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0"/>
                  </a:ext>
                </a:extLst>
              </a:tr>
              <a:tr h="290824">
                <a:tc>
                  <a:txBody>
                    <a:bodyPr/>
                    <a:lstStyle/>
                    <a:p>
                      <a:pPr algn="r">
                        <a:lnSpc>
                          <a:spcPct val="115000"/>
                        </a:lnSpc>
                        <a:spcBef>
                          <a:spcPts val="600"/>
                        </a:spcBef>
                        <a:spcAft>
                          <a:spcPts val="0"/>
                        </a:spcAft>
                      </a:pPr>
                      <a:r>
                        <a:rPr lang="en-GB" sz="1400">
                          <a:effectLst/>
                        </a:rPr>
                        <a:t>Movie</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.89</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.88</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-.01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1"/>
                  </a:ext>
                </a:extLst>
              </a:tr>
              <a:tr h="290824">
                <a:tc>
                  <a:txBody>
                    <a:bodyPr/>
                    <a:lstStyle/>
                    <a:p>
                      <a:pPr algn="r">
                        <a:lnSpc>
                          <a:spcPct val="115000"/>
                        </a:lnSpc>
                        <a:spcBef>
                          <a:spcPts val="600"/>
                        </a:spcBef>
                        <a:spcAft>
                          <a:spcPts val="0"/>
                        </a:spcAft>
                      </a:pPr>
                      <a:r>
                        <a:rPr lang="en-GB" sz="1400">
                          <a:effectLst/>
                        </a:rPr>
                        <a:t>Consumer Service</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.74</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.26</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.51</a:t>
                      </a:r>
                      <a:endParaRPr lang="en-US" sz="200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2"/>
                  </a:ext>
                </a:extLst>
              </a:tr>
              <a:tr h="290824">
                <a:tc>
                  <a:txBody>
                    <a:bodyPr/>
                    <a:lstStyle/>
                    <a:p>
                      <a:pPr algn="r">
                        <a:lnSpc>
                          <a:spcPct val="115000"/>
                        </a:lnSpc>
                        <a:spcBef>
                          <a:spcPts val="600"/>
                        </a:spcBef>
                        <a:spcAft>
                          <a:spcPts val="0"/>
                        </a:spcAft>
                      </a:pPr>
                      <a:r>
                        <a:rPr lang="en-GB" sz="1400">
                          <a:effectLst/>
                        </a:rPr>
                        <a:t>Beauty and Well-being</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.83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.72</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-.13</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.17</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a:effectLst/>
                        </a:rPr>
                        <a:t>.28</a:t>
                      </a:r>
                      <a:endParaRPr lang="en-US" sz="2000">
                        <a:effectLst/>
                        <a:latin typeface="ScalaOT" charset="0"/>
                        <a:ea typeface="ScalaOT" charset="0"/>
                        <a:cs typeface="Times New Roman" charset="0"/>
                      </a:endParaRPr>
                    </a:p>
                  </a:txBody>
                  <a:tcPr marL="68580" marR="68580" marT="0" marB="0" anchor="ctr"/>
                </a:tc>
                <a:tc>
                  <a:txBody>
                    <a:bodyPr/>
                    <a:lstStyle/>
                    <a:p>
                      <a:pPr algn="r">
                        <a:lnSpc>
                          <a:spcPct val="115000"/>
                        </a:lnSpc>
                        <a:spcBef>
                          <a:spcPts val="600"/>
                        </a:spcBef>
                        <a:spcAft>
                          <a:spcPts val="0"/>
                        </a:spcAft>
                      </a:pPr>
                      <a:r>
                        <a:rPr lang="en-GB" sz="1400" dirty="0">
                          <a:effectLst/>
                        </a:rPr>
                        <a:t>.65</a:t>
                      </a:r>
                      <a:endParaRPr lang="en-US" sz="2000" dirty="0">
                        <a:effectLst/>
                        <a:latin typeface="ScalaOT" charset="0"/>
                        <a:ea typeface="ScalaOT" charset="0"/>
                        <a:cs typeface="Times New Roman" charset="0"/>
                      </a:endParaRPr>
                    </a:p>
                  </a:txBody>
                  <a:tcPr marL="68580" marR="68580" marT="0" marB="0" anchor="ctr"/>
                </a:tc>
                <a:extLst>
                  <a:ext uri="{0D108BD9-81ED-4DB2-BD59-A6C34878D82A}">
                    <a16:rowId xmlns:a16="http://schemas.microsoft.com/office/drawing/2014/main" val="10013"/>
                  </a:ext>
                </a:extLst>
              </a:tr>
            </a:tbl>
          </a:graphicData>
        </a:graphic>
      </p:graphicFrame>
      <p:sp>
        <p:nvSpPr>
          <p:cNvPr id="5" name="Rectangle 4"/>
          <p:cNvSpPr/>
          <p:nvPr/>
        </p:nvSpPr>
        <p:spPr>
          <a:xfrm>
            <a:off x="1199456" y="6021288"/>
            <a:ext cx="7590539" cy="369332"/>
          </a:xfrm>
          <a:prstGeom prst="rect">
            <a:avLst/>
          </a:prstGeom>
        </p:spPr>
        <p:txBody>
          <a:bodyPr wrap="none">
            <a:spAutoFit/>
          </a:bodyPr>
          <a:lstStyle/>
          <a:p>
            <a:r>
              <a:rPr lang="en-GB" i="1" dirty="0">
                <a:latin typeface="Times New Roman" charset="0"/>
                <a:ea typeface="ScalaOT" charset="0"/>
              </a:rPr>
              <a:t>Relative importance of retailing </a:t>
            </a:r>
            <a:r>
              <a:rPr lang="en-GB" i="1">
                <a:latin typeface="Times New Roman" charset="0"/>
                <a:ea typeface="ScalaOT" charset="0"/>
              </a:rPr>
              <a:t>for employment </a:t>
            </a:r>
            <a:r>
              <a:rPr lang="en-GB" i="1" dirty="0">
                <a:latin typeface="Times New Roman" charset="0"/>
                <a:ea typeface="ScalaOT" charset="0"/>
              </a:rPr>
              <a:t>by Place of Birth, 2003-2015</a:t>
            </a:r>
            <a:r>
              <a:rPr lang="en-US" i="1" dirty="0"/>
              <a:t> </a:t>
            </a:r>
            <a:endParaRPr lang="en-GB" i="1" dirty="0"/>
          </a:p>
        </p:txBody>
      </p:sp>
    </p:spTree>
    <p:extLst>
      <p:ext uri="{BB962C8B-B14F-4D97-AF65-F5344CB8AC3E}">
        <p14:creationId xmlns:p14="http://schemas.microsoft.com/office/powerpoint/2010/main" val="7079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996952"/>
            <a:ext cx="10286933" cy="1143000"/>
          </a:xfrm>
        </p:spPr>
        <p:txBody>
          <a:bodyPr/>
          <a:lstStyle/>
          <a:p>
            <a:r>
              <a:rPr lang="en-GB" dirty="0"/>
              <a:t>Some remarks</a:t>
            </a:r>
          </a:p>
        </p:txBody>
      </p:sp>
    </p:spTree>
    <p:extLst>
      <p:ext uri="{BB962C8B-B14F-4D97-AF65-F5344CB8AC3E}">
        <p14:creationId xmlns:p14="http://schemas.microsoft.com/office/powerpoint/2010/main" val="2108908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narrative is important!</a:t>
            </a:r>
          </a:p>
        </p:txBody>
      </p:sp>
      <p:sp>
        <p:nvSpPr>
          <p:cNvPr id="3" name="Content Placeholder 2"/>
          <p:cNvSpPr>
            <a:spLocks noGrp="1"/>
          </p:cNvSpPr>
          <p:nvPr>
            <p:ph idx="1"/>
          </p:nvPr>
        </p:nvSpPr>
        <p:spPr>
          <a:xfrm>
            <a:off x="1295400" y="1844824"/>
            <a:ext cx="10287000" cy="3052936"/>
          </a:xfrm>
        </p:spPr>
        <p:txBody>
          <a:bodyPr/>
          <a:lstStyle/>
          <a:p>
            <a:r>
              <a:rPr lang="en-GB" dirty="0"/>
              <a:t>Security and retail </a:t>
            </a:r>
            <a:r>
              <a:rPr lang="en-GB" dirty="0">
                <a:sym typeface="Wingdings"/>
              </a:rPr>
              <a:t> </a:t>
            </a:r>
            <a:r>
              <a:rPr lang="en-GB" i="1" dirty="0">
                <a:sym typeface="Wingdings"/>
              </a:rPr>
              <a:t>“Eye upon the street”</a:t>
            </a:r>
          </a:p>
          <a:p>
            <a:r>
              <a:rPr lang="en-GB" dirty="0">
                <a:sym typeface="Wingdings"/>
              </a:rPr>
              <a:t>Local resource framework</a:t>
            </a:r>
          </a:p>
          <a:p>
            <a:r>
              <a:rPr lang="en-GB" dirty="0">
                <a:sym typeface="Wingdings"/>
              </a:rPr>
              <a:t>Analogous relationship between place attraction and retailers</a:t>
            </a:r>
          </a:p>
          <a:p>
            <a:r>
              <a:rPr lang="en-GB" dirty="0">
                <a:sym typeface="Wingdings"/>
              </a:rPr>
              <a:t>Policy? Flexibilities at the local institutional level</a:t>
            </a:r>
          </a:p>
          <a:p>
            <a:r>
              <a:rPr lang="en-GB" dirty="0">
                <a:sym typeface="Wingdings"/>
              </a:rPr>
              <a:t>Geography of technology  Small places, small retailers</a:t>
            </a:r>
            <a:endParaRPr lang="en-GB" dirty="0"/>
          </a:p>
          <a:p>
            <a:endParaRPr lang="en-GB" dirty="0"/>
          </a:p>
        </p:txBody>
      </p:sp>
    </p:spTree>
    <p:extLst>
      <p:ext uri="{BB962C8B-B14F-4D97-AF65-F5344CB8AC3E}">
        <p14:creationId xmlns:p14="http://schemas.microsoft.com/office/powerpoint/2010/main" val="2002046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718" y="3882155"/>
            <a:ext cx="2448273" cy="907505"/>
          </a:xfrm>
        </p:spPr>
        <p:txBody>
          <a:bodyPr/>
          <a:lstStyle/>
          <a:p>
            <a:pPr marL="0" indent="0">
              <a:buNone/>
            </a:pPr>
            <a:r>
              <a:rPr lang="en-GB" sz="3200" b="1"/>
              <a:t>Ozge_Oner</a:t>
            </a:r>
            <a:endParaRPr lang="en-GB"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3" y="1441375"/>
            <a:ext cx="2304256" cy="23042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2" y="1227491"/>
            <a:ext cx="2692895" cy="2692895"/>
          </a:xfrm>
          <a:prstGeom prst="rect">
            <a:avLst/>
          </a:prstGeom>
        </p:spPr>
      </p:pic>
      <p:sp>
        <p:nvSpPr>
          <p:cNvPr id="6" name="Content Placeholder 2"/>
          <p:cNvSpPr txBox="1">
            <a:spLocks/>
          </p:cNvSpPr>
          <p:nvPr/>
        </p:nvSpPr>
        <p:spPr bwMode="auto">
          <a:xfrm>
            <a:off x="7680176" y="3897641"/>
            <a:ext cx="3888432" cy="60466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0513A"/>
              </a:buClr>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GB" sz="3200" b="1" kern="0"/>
              <a:t>oo263@cam.ac.uk</a:t>
            </a:r>
            <a:endParaRPr lang="en-GB" sz="3200" b="1" kern="0" dirty="0"/>
          </a:p>
        </p:txBody>
      </p:sp>
    </p:spTree>
    <p:extLst>
      <p:ext uri="{BB962C8B-B14F-4D97-AF65-F5344CB8AC3E}">
        <p14:creationId xmlns:p14="http://schemas.microsoft.com/office/powerpoint/2010/main" val="390789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830761C-8FC9-496C-9298-7FEC0C3442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2104" y="5019446"/>
            <a:ext cx="1526679" cy="715028"/>
          </a:xfrm>
          <a:prstGeom prst="rect">
            <a:avLst/>
          </a:prstGeom>
        </p:spPr>
      </p:pic>
      <p:pic>
        <p:nvPicPr>
          <p:cNvPr id="9" name="Bildobjekt 8">
            <a:extLst>
              <a:ext uri="{FF2B5EF4-FFF2-40B4-BE49-F238E27FC236}">
                <a16:creationId xmlns:a16="http://schemas.microsoft.com/office/drawing/2014/main" id="{66EA63B2-46FC-457C-9BB1-7A0F49B8B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64" y="5019446"/>
            <a:ext cx="3539382" cy="715027"/>
          </a:xfrm>
          <a:prstGeom prst="rect">
            <a:avLst/>
          </a:prstGeom>
        </p:spPr>
      </p:pic>
      <p:sp>
        <p:nvSpPr>
          <p:cNvPr id="3" name="Rektangel 2">
            <a:extLst>
              <a:ext uri="{FF2B5EF4-FFF2-40B4-BE49-F238E27FC236}">
                <a16:creationId xmlns:a16="http://schemas.microsoft.com/office/drawing/2014/main" id="{189C136B-31E6-A543-9DB2-EF7513E87BDC}"/>
              </a:ext>
            </a:extLst>
          </p:cNvPr>
          <p:cNvSpPr/>
          <p:nvPr/>
        </p:nvSpPr>
        <p:spPr>
          <a:xfrm>
            <a:off x="2279576" y="1988840"/>
            <a:ext cx="9505056" cy="1200329"/>
          </a:xfrm>
          <a:prstGeom prst="rect">
            <a:avLst/>
          </a:prstGeom>
        </p:spPr>
        <p:txBody>
          <a:bodyPr wrap="square">
            <a:spAutoFit/>
          </a:bodyPr>
          <a:lstStyle/>
          <a:p>
            <a:pPr>
              <a:spcAft>
                <a:spcPts val="0"/>
              </a:spcAft>
            </a:pPr>
            <a:r>
              <a:rPr lang="sv-SE" sz="3600" dirty="0">
                <a:latin typeface="Calibri" panose="020F0502020204030204" pitchFamily="34" charset="0"/>
                <a:ea typeface="Times New Roman" panose="02020603050405020304" pitchFamily="18" charset="0"/>
                <a:cs typeface="Calibri" panose="020F0502020204030204" pitchFamily="34" charset="0"/>
              </a:rPr>
              <a:t>Stina </a:t>
            </a:r>
            <a:r>
              <a:rPr lang="sv-SE" sz="3600" dirty="0" err="1">
                <a:latin typeface="Calibri" panose="020F0502020204030204" pitchFamily="34" charset="0"/>
                <a:ea typeface="Times New Roman" panose="02020603050405020304" pitchFamily="18" charset="0"/>
                <a:cs typeface="Calibri" panose="020F0502020204030204" pitchFamily="34" charset="0"/>
              </a:rPr>
              <a:t>Qubti</a:t>
            </a:r>
            <a:r>
              <a:rPr lang="sv-SE" sz="3600" dirty="0">
                <a:latin typeface="Calibri" panose="020F0502020204030204" pitchFamily="34" charset="0"/>
                <a:ea typeface="Times New Roman" panose="02020603050405020304" pitchFamily="18" charset="0"/>
                <a:cs typeface="Calibri" panose="020F0502020204030204" pitchFamily="34" charset="0"/>
              </a:rPr>
              <a:t>- Busfrö Nytt och bytt</a:t>
            </a:r>
          </a:p>
          <a:p>
            <a:pPr>
              <a:spcAft>
                <a:spcPts val="0"/>
              </a:spcAft>
            </a:pPr>
            <a:r>
              <a:rPr lang="sv-SE" sz="3600" dirty="0">
                <a:latin typeface="Calibri" panose="020F0502020204030204" pitchFamily="34" charset="0"/>
                <a:ea typeface="Times New Roman" panose="02020603050405020304" pitchFamily="18" charset="0"/>
                <a:cs typeface="Calibri" panose="020F0502020204030204" pitchFamily="34" charset="0"/>
              </a:rPr>
              <a:t>Elisabet Elmsäter </a:t>
            </a:r>
            <a:r>
              <a:rPr lang="sv-SE" sz="3600" dirty="0" err="1">
                <a:latin typeface="Calibri" panose="020F0502020204030204" pitchFamily="34" charset="0"/>
                <a:ea typeface="Times New Roman" panose="02020603050405020304" pitchFamily="18" charset="0"/>
                <a:cs typeface="Calibri" panose="020F0502020204030204" pitchFamily="34" charset="0"/>
              </a:rPr>
              <a:t>Vegsö</a:t>
            </a:r>
            <a:r>
              <a:rPr lang="sv-SE" sz="3600" dirty="0">
                <a:latin typeface="Calibri" panose="020F0502020204030204" pitchFamily="34" charset="0"/>
                <a:ea typeface="Times New Roman" panose="02020603050405020304" pitchFamily="18" charset="0"/>
                <a:cs typeface="Calibri" panose="020F0502020204030204" pitchFamily="34" charset="0"/>
              </a:rPr>
              <a:t>- Svensk Handel </a:t>
            </a:r>
            <a:endParaRPr lang="sv-SE"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205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472C215-0C2F-D242-A8A1-DE0AADA4F55C}"/>
              </a:ext>
            </a:extLst>
          </p:cNvPr>
          <p:cNvPicPr>
            <a:picLocks noChangeAspect="1"/>
          </p:cNvPicPr>
          <p:nvPr/>
        </p:nvPicPr>
        <p:blipFill>
          <a:blip r:embed="rId2"/>
          <a:stretch>
            <a:fillRect/>
          </a:stretch>
        </p:blipFill>
        <p:spPr>
          <a:xfrm>
            <a:off x="-22060" y="-1611560"/>
            <a:ext cx="12221912" cy="6192688"/>
          </a:xfrm>
          <a:prstGeom prst="rect">
            <a:avLst/>
          </a:prstGeom>
        </p:spPr>
      </p:pic>
      <p:pic>
        <p:nvPicPr>
          <p:cNvPr id="6" name="Bildobjekt 5">
            <a:extLst>
              <a:ext uri="{FF2B5EF4-FFF2-40B4-BE49-F238E27FC236}">
                <a16:creationId xmlns:a16="http://schemas.microsoft.com/office/drawing/2014/main" id="{4830761C-8FC9-496C-9298-7FEC0C3442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2104" y="5019446"/>
            <a:ext cx="1526679" cy="715028"/>
          </a:xfrm>
          <a:prstGeom prst="rect">
            <a:avLst/>
          </a:prstGeom>
        </p:spPr>
      </p:pic>
      <p:pic>
        <p:nvPicPr>
          <p:cNvPr id="9" name="Bildobjekt 8">
            <a:extLst>
              <a:ext uri="{FF2B5EF4-FFF2-40B4-BE49-F238E27FC236}">
                <a16:creationId xmlns:a16="http://schemas.microsoft.com/office/drawing/2014/main" id="{66EA63B2-46FC-457C-9BB1-7A0F49B8B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664" y="5019446"/>
            <a:ext cx="3539382" cy="715027"/>
          </a:xfrm>
          <a:prstGeom prst="rect">
            <a:avLst/>
          </a:prstGeom>
        </p:spPr>
      </p:pic>
    </p:spTree>
    <p:extLst>
      <p:ext uri="{BB962C8B-B14F-4D97-AF65-F5344CB8AC3E}">
        <p14:creationId xmlns:p14="http://schemas.microsoft.com/office/powerpoint/2010/main" val="203202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415480" y="2331635"/>
            <a:ext cx="6400800" cy="603250"/>
          </a:xfrm>
        </p:spPr>
        <p:txBody>
          <a:bodyPr/>
          <a:lstStyle/>
          <a:p>
            <a:r>
              <a:rPr lang="en-US" dirty="0"/>
              <a:t>SHOPPING FOR CHANGE: </a:t>
            </a:r>
            <a:br>
              <a:rPr lang="sv-SE" dirty="0"/>
            </a:br>
            <a:r>
              <a:rPr lang="en-US" dirty="0"/>
              <a:t>The role of retail for urban and rural development in Sweden</a:t>
            </a:r>
            <a:br>
              <a:rPr lang="sv-SE" dirty="0"/>
            </a:br>
            <a:r>
              <a:rPr lang="sv-SE" dirty="0"/>
              <a:t>	</a:t>
            </a:r>
          </a:p>
        </p:txBody>
      </p:sp>
      <p:sp>
        <p:nvSpPr>
          <p:cNvPr id="6147" name="Rectangle 3"/>
          <p:cNvSpPr>
            <a:spLocks noGrp="1" noChangeArrowheads="1"/>
          </p:cNvSpPr>
          <p:nvPr>
            <p:ph type="subTitle" idx="1"/>
          </p:nvPr>
        </p:nvSpPr>
        <p:spPr>
          <a:xfrm>
            <a:off x="1444576" y="3429000"/>
            <a:ext cx="8179816" cy="1752600"/>
          </a:xfrm>
        </p:spPr>
        <p:txBody>
          <a:bodyPr/>
          <a:lstStyle/>
          <a:p>
            <a:r>
              <a:rPr lang="sv-SE" sz="2800" b="1" dirty="0"/>
              <a:t>Özge Öner</a:t>
            </a:r>
          </a:p>
          <a:p>
            <a:r>
              <a:rPr lang="sv-SE" dirty="0" err="1"/>
              <a:t>Lecturer</a:t>
            </a:r>
            <a:r>
              <a:rPr lang="sv-SE" dirty="0"/>
              <a:t>/Assistant </a:t>
            </a:r>
            <a:r>
              <a:rPr lang="sv-SE" dirty="0" err="1"/>
              <a:t>Prof</a:t>
            </a:r>
            <a:r>
              <a:rPr lang="sv-SE" dirty="0"/>
              <a:t> – University </a:t>
            </a:r>
            <a:r>
              <a:rPr lang="sv-SE" dirty="0" err="1"/>
              <a:t>of</a:t>
            </a:r>
            <a:r>
              <a:rPr lang="sv-SE" dirty="0"/>
              <a:t> Cambridge</a:t>
            </a:r>
          </a:p>
          <a:p>
            <a:r>
              <a:rPr lang="sv-SE" dirty="0"/>
              <a:t>Research </a:t>
            </a:r>
            <a:r>
              <a:rPr lang="sv-SE" dirty="0" err="1"/>
              <a:t>Fellow</a:t>
            </a:r>
            <a:r>
              <a:rPr lang="sv-SE" dirty="0"/>
              <a:t> – Institutet för Näringslivsforskning</a:t>
            </a:r>
          </a:p>
          <a:p>
            <a:r>
              <a:rPr lang="sv-SE" dirty="0"/>
              <a:t>Assistant </a:t>
            </a:r>
            <a:r>
              <a:rPr lang="sv-SE" dirty="0" err="1"/>
              <a:t>Profe</a:t>
            </a:r>
            <a:r>
              <a:rPr lang="sv-SE" dirty="0"/>
              <a:t> – Jönköping International Business </a:t>
            </a:r>
            <a:r>
              <a:rPr lang="sv-SE" dirty="0" err="1"/>
              <a:t>School</a:t>
            </a:r>
            <a:endParaRPr lang="sv-SE" dirty="0"/>
          </a:p>
          <a:p>
            <a:endParaRPr lang="sv-SE" dirty="0"/>
          </a:p>
          <a:p>
            <a:endParaRPr lang="sv-SE" dirty="0"/>
          </a:p>
        </p:txBody>
      </p:sp>
      <p:pic>
        <p:nvPicPr>
          <p:cNvPr id="5" name="Picture 4"/>
          <p:cNvPicPr>
            <a:picLocks noChangeAspect="1"/>
          </p:cNvPicPr>
          <p:nvPr/>
        </p:nvPicPr>
        <p:blipFill>
          <a:blip r:embed="rId3"/>
          <a:stretch>
            <a:fillRect/>
          </a:stretch>
        </p:blipFill>
        <p:spPr>
          <a:xfrm>
            <a:off x="1775520" y="5977340"/>
            <a:ext cx="3032996" cy="8806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 name="Diagram 13">
            <a:extLst>
              <a:ext uri="{FF2B5EF4-FFF2-40B4-BE49-F238E27FC236}">
                <a16:creationId xmlns:a16="http://schemas.microsoft.com/office/drawing/2014/main" id="{3B97D13F-8410-DE4A-8A9B-8057A16F60B2}"/>
              </a:ext>
            </a:extLst>
          </p:cNvPr>
          <p:cNvGraphicFramePr/>
          <p:nvPr>
            <p:extLst>
              <p:ext uri="{D42A27DB-BD31-4B8C-83A1-F6EECF244321}">
                <p14:modId xmlns:p14="http://schemas.microsoft.com/office/powerpoint/2010/main" val="1870601116"/>
              </p:ext>
            </p:extLst>
          </p:nvPr>
        </p:nvGraphicFramePr>
        <p:xfrm>
          <a:off x="276066" y="388189"/>
          <a:ext cx="604867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5"/>
          <p:cNvSpPr>
            <a:spLocks noChangeArrowheads="1"/>
          </p:cNvSpPr>
          <p:nvPr/>
        </p:nvSpPr>
        <p:spPr bwMode="auto">
          <a:xfrm>
            <a:off x="0" y="35730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Picture 15" descr="C:\Users\oo263\Downloads\long-term-urban-population-region.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6120" y="1720337"/>
            <a:ext cx="4727848" cy="3528391"/>
          </a:xfrm>
          <a:prstGeom prst="rect">
            <a:avLst/>
          </a:prstGeom>
          <a:noFill/>
          <a:ln w="3175">
            <a:solidFill>
              <a:schemeClr val="tx1"/>
            </a:solidFill>
          </a:ln>
        </p:spPr>
      </p:pic>
    </p:spTree>
    <p:extLst>
      <p:ext uri="{BB962C8B-B14F-4D97-AF65-F5344CB8AC3E}">
        <p14:creationId xmlns:p14="http://schemas.microsoft.com/office/powerpoint/2010/main" val="125525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188640"/>
            <a:ext cx="4658109" cy="6552728"/>
          </a:xfrm>
          <a:prstGeom prst="rect">
            <a:avLst/>
          </a:prstGeom>
        </p:spPr>
      </p:pic>
      <p:sp>
        <p:nvSpPr>
          <p:cNvPr id="5" name="Rectangle 4"/>
          <p:cNvSpPr/>
          <p:nvPr/>
        </p:nvSpPr>
        <p:spPr>
          <a:xfrm>
            <a:off x="5951984" y="4437112"/>
            <a:ext cx="5807968" cy="2031325"/>
          </a:xfrm>
          <a:prstGeom prst="rect">
            <a:avLst/>
          </a:prstGeom>
        </p:spPr>
        <p:txBody>
          <a:bodyPr wrap="square">
            <a:spAutoFit/>
          </a:bodyPr>
          <a:lstStyle/>
          <a:p>
            <a:r>
              <a:rPr lang="en-US" sz="1400" dirty="0">
                <a:solidFill>
                  <a:srgbClr val="000000"/>
                </a:solidFill>
              </a:rPr>
              <a:t>Retail and wholesale services account for 11.1% of the EU's GDP and provide around 33 million jobs (almost 15% of total employment in the EU). In retail alone, there are about 3.6 million active companies representing 4.5% of value added and accounting for almost 9% of EU jobs. They act as intermediaries between thousands of product suppliers and millions of consumers. E-commerce has increased the potential market for retailers and the scope of products available to consumers. The European Commission aims to ensure that EU wholesalers, retailers and consumers enjoy an integrated retail market.</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008" y="204752"/>
            <a:ext cx="4902200" cy="3606800"/>
          </a:xfrm>
          <a:prstGeom prst="rect">
            <a:avLst/>
          </a:prstGeom>
          <a:ln w="3175">
            <a:solidFill>
              <a:srgbClr val="0070C0"/>
            </a:solidFill>
          </a:ln>
        </p:spPr>
      </p:pic>
    </p:spTree>
    <p:extLst>
      <p:ext uri="{BB962C8B-B14F-4D97-AF65-F5344CB8AC3E}">
        <p14:creationId xmlns:p14="http://schemas.microsoft.com/office/powerpoint/2010/main" val="164931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592" y="1124744"/>
            <a:ext cx="7715250" cy="4421188"/>
          </a:xfrm>
          <a:solidFill>
            <a:schemeClr val="bg1"/>
          </a:solidFill>
        </p:spPr>
        <p:txBody>
          <a:bodyPr/>
          <a:lstStyle/>
          <a:p>
            <a:pPr marL="0" indent="0">
              <a:buNone/>
            </a:pPr>
            <a:r>
              <a:rPr lang="en-US" i="1" dirty="0"/>
              <a:t>“Mrs. Blank, who buys her staple groceries at a neighborhood store, may be willing to motor 100 miles or more if she thinks she can find a hat that she likes – a hat that her friends at the bridge party have never seen and will admire because it came from a distant and larger city.”</a:t>
            </a:r>
            <a:endParaRPr lang="sv-SE" dirty="0"/>
          </a:p>
          <a:p>
            <a:pPr marL="0" indent="0">
              <a:buNone/>
            </a:pPr>
            <a:r>
              <a:rPr lang="en-US" dirty="0"/>
              <a:t>					                                             					</a:t>
            </a:r>
            <a:r>
              <a:rPr lang="en-US" i="1" dirty="0"/>
              <a:t>Reilly, 1931, pg.1</a:t>
            </a:r>
            <a:endParaRPr lang="sv-SE" dirty="0"/>
          </a:p>
        </p:txBody>
      </p:sp>
    </p:spTree>
    <p:extLst>
      <p:ext uri="{BB962C8B-B14F-4D97-AF65-F5344CB8AC3E}">
        <p14:creationId xmlns:p14="http://schemas.microsoft.com/office/powerpoint/2010/main" val="337385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Recent trends</a:t>
            </a:r>
          </a:p>
        </p:txBody>
      </p:sp>
      <p:sp>
        <p:nvSpPr>
          <p:cNvPr id="3" name="Content Placeholder 2"/>
          <p:cNvSpPr>
            <a:spLocks noGrp="1"/>
          </p:cNvSpPr>
          <p:nvPr>
            <p:ph idx="1"/>
          </p:nvPr>
        </p:nvSpPr>
        <p:spPr/>
        <p:txBody>
          <a:bodyPr/>
          <a:lstStyle/>
          <a:p>
            <a:pPr>
              <a:lnSpc>
                <a:spcPct val="150000"/>
              </a:lnSpc>
              <a:buFont typeface="+mj-lt"/>
              <a:buAutoNum type="arabicPeriod"/>
            </a:pPr>
            <a:r>
              <a:rPr lang="en-US" sz="2400" dirty="0"/>
              <a:t>Large firms have grown faster than the retail industry at large</a:t>
            </a:r>
          </a:p>
          <a:p>
            <a:pPr>
              <a:lnSpc>
                <a:spcPct val="150000"/>
              </a:lnSpc>
              <a:buFont typeface="+mj-lt"/>
              <a:buAutoNum type="arabicPeriod"/>
            </a:pPr>
            <a:r>
              <a:rPr lang="en-US" sz="2400" dirty="0"/>
              <a:t>There has been a decrease in the number of small and micro firms </a:t>
            </a:r>
          </a:p>
          <a:p>
            <a:pPr>
              <a:lnSpc>
                <a:spcPct val="150000"/>
              </a:lnSpc>
              <a:buFont typeface="+mj-lt"/>
              <a:buAutoNum type="arabicPeriod"/>
            </a:pPr>
            <a:r>
              <a:rPr lang="en-US" sz="2400" dirty="0"/>
              <a:t>Strategic management is not an exception but a rule </a:t>
            </a:r>
          </a:p>
          <a:p>
            <a:pPr>
              <a:lnSpc>
                <a:spcPct val="150000"/>
              </a:lnSpc>
              <a:buFont typeface="+mj-lt"/>
              <a:buAutoNum type="arabicPeriod"/>
            </a:pPr>
            <a:r>
              <a:rPr lang="en-US" sz="2400" dirty="0"/>
              <a:t>Big retailers have started to coordinate their own value chains, and big retailers have earned a stronger position compared to suppliers. </a:t>
            </a:r>
          </a:p>
          <a:p>
            <a:pPr>
              <a:lnSpc>
                <a:spcPct val="150000"/>
              </a:lnSpc>
              <a:buFont typeface="+mj-lt"/>
              <a:buAutoNum type="arabicPeriod"/>
            </a:pPr>
            <a:r>
              <a:rPr lang="en-US" sz="2400" dirty="0"/>
              <a:t>An increase in the market concentration </a:t>
            </a:r>
            <a:r>
              <a:rPr lang="en-US" sz="2400" dirty="0">
                <a:sym typeface="Wingdings"/>
              </a:rPr>
              <a:t> Spatial consequences</a:t>
            </a:r>
            <a:endParaRPr lang="en-US" sz="2400" dirty="0"/>
          </a:p>
          <a:p>
            <a:pPr>
              <a:lnSpc>
                <a:spcPct val="150000"/>
              </a:lnSpc>
              <a:buFont typeface="+mj-lt"/>
              <a:buAutoNum type="arabicPeriod"/>
            </a:pPr>
            <a:r>
              <a:rPr lang="en-US" sz="2400" dirty="0"/>
              <a:t>Structural change (e.g. </a:t>
            </a:r>
            <a:r>
              <a:rPr lang="en-US" sz="2400" dirty="0">
                <a:sym typeface="Wingdings"/>
              </a:rPr>
              <a:t>New technologies) favored larger retailers over smaller peers, larger places over smaller places. </a:t>
            </a:r>
            <a:endParaRPr lang="en-US" sz="2400" dirty="0"/>
          </a:p>
        </p:txBody>
      </p:sp>
    </p:spTree>
    <p:extLst>
      <p:ext uri="{BB962C8B-B14F-4D97-AF65-F5344CB8AC3E}">
        <p14:creationId xmlns:p14="http://schemas.microsoft.com/office/powerpoint/2010/main" val="39508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996952"/>
            <a:ext cx="10286933" cy="1143000"/>
          </a:xfrm>
        </p:spPr>
        <p:txBody>
          <a:bodyPr/>
          <a:lstStyle/>
          <a:p>
            <a:r>
              <a:rPr lang="en-GB" dirty="0"/>
              <a:t>Retail across Swedish municipalities</a:t>
            </a:r>
          </a:p>
        </p:txBody>
      </p:sp>
    </p:spTree>
    <p:extLst>
      <p:ext uri="{BB962C8B-B14F-4D97-AF65-F5344CB8AC3E}">
        <p14:creationId xmlns:p14="http://schemas.microsoft.com/office/powerpoint/2010/main" val="19029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1223168"/>
              </p:ext>
            </p:extLst>
          </p:nvPr>
        </p:nvGraphicFramePr>
        <p:xfrm>
          <a:off x="335360" y="42169"/>
          <a:ext cx="11665293" cy="6668104"/>
        </p:xfrm>
        <a:graphic>
          <a:graphicData uri="http://schemas.openxmlformats.org/drawingml/2006/table">
            <a:tbl>
              <a:tblPr firstRow="1" firstCol="1" bandRow="1">
                <a:tableStyleId>{5C22544A-7EE6-4342-B048-85BDC9FD1C3A}</a:tableStyleId>
              </a:tblPr>
              <a:tblGrid>
                <a:gridCol w="1169330">
                  <a:extLst>
                    <a:ext uri="{9D8B030D-6E8A-4147-A177-3AD203B41FA5}">
                      <a16:colId xmlns:a16="http://schemas.microsoft.com/office/drawing/2014/main" val="20000"/>
                    </a:ext>
                  </a:extLst>
                </a:gridCol>
                <a:gridCol w="1647799">
                  <a:extLst>
                    <a:ext uri="{9D8B030D-6E8A-4147-A177-3AD203B41FA5}">
                      <a16:colId xmlns:a16="http://schemas.microsoft.com/office/drawing/2014/main" val="20001"/>
                    </a:ext>
                  </a:extLst>
                </a:gridCol>
                <a:gridCol w="905590">
                  <a:extLst>
                    <a:ext uri="{9D8B030D-6E8A-4147-A177-3AD203B41FA5}">
                      <a16:colId xmlns:a16="http://schemas.microsoft.com/office/drawing/2014/main" val="20002"/>
                    </a:ext>
                  </a:extLst>
                </a:gridCol>
                <a:gridCol w="905590">
                  <a:extLst>
                    <a:ext uri="{9D8B030D-6E8A-4147-A177-3AD203B41FA5}">
                      <a16:colId xmlns:a16="http://schemas.microsoft.com/office/drawing/2014/main" val="20003"/>
                    </a:ext>
                  </a:extLst>
                </a:gridCol>
                <a:gridCol w="779552">
                  <a:extLst>
                    <a:ext uri="{9D8B030D-6E8A-4147-A177-3AD203B41FA5}">
                      <a16:colId xmlns:a16="http://schemas.microsoft.com/office/drawing/2014/main" val="20004"/>
                    </a:ext>
                  </a:extLst>
                </a:gridCol>
                <a:gridCol w="800559">
                  <a:extLst>
                    <a:ext uri="{9D8B030D-6E8A-4147-A177-3AD203B41FA5}">
                      <a16:colId xmlns:a16="http://schemas.microsoft.com/office/drawing/2014/main" val="20005"/>
                    </a:ext>
                  </a:extLst>
                </a:gridCol>
                <a:gridCol w="800559">
                  <a:extLst>
                    <a:ext uri="{9D8B030D-6E8A-4147-A177-3AD203B41FA5}">
                      <a16:colId xmlns:a16="http://schemas.microsoft.com/office/drawing/2014/main" val="20006"/>
                    </a:ext>
                  </a:extLst>
                </a:gridCol>
                <a:gridCol w="800559">
                  <a:extLst>
                    <a:ext uri="{9D8B030D-6E8A-4147-A177-3AD203B41FA5}">
                      <a16:colId xmlns:a16="http://schemas.microsoft.com/office/drawing/2014/main" val="20007"/>
                    </a:ext>
                  </a:extLst>
                </a:gridCol>
                <a:gridCol w="718870">
                  <a:extLst>
                    <a:ext uri="{9D8B030D-6E8A-4147-A177-3AD203B41FA5}">
                      <a16:colId xmlns:a16="http://schemas.microsoft.com/office/drawing/2014/main" val="20008"/>
                    </a:ext>
                  </a:extLst>
                </a:gridCol>
                <a:gridCol w="800559">
                  <a:extLst>
                    <a:ext uri="{9D8B030D-6E8A-4147-A177-3AD203B41FA5}">
                      <a16:colId xmlns:a16="http://schemas.microsoft.com/office/drawing/2014/main" val="20009"/>
                    </a:ext>
                  </a:extLst>
                </a:gridCol>
                <a:gridCol w="718870">
                  <a:extLst>
                    <a:ext uri="{9D8B030D-6E8A-4147-A177-3AD203B41FA5}">
                      <a16:colId xmlns:a16="http://schemas.microsoft.com/office/drawing/2014/main" val="20010"/>
                    </a:ext>
                  </a:extLst>
                </a:gridCol>
                <a:gridCol w="539152">
                  <a:extLst>
                    <a:ext uri="{9D8B030D-6E8A-4147-A177-3AD203B41FA5}">
                      <a16:colId xmlns:a16="http://schemas.microsoft.com/office/drawing/2014/main" val="20011"/>
                    </a:ext>
                  </a:extLst>
                </a:gridCol>
                <a:gridCol w="539152">
                  <a:extLst>
                    <a:ext uri="{9D8B030D-6E8A-4147-A177-3AD203B41FA5}">
                      <a16:colId xmlns:a16="http://schemas.microsoft.com/office/drawing/2014/main" val="20012"/>
                    </a:ext>
                  </a:extLst>
                </a:gridCol>
                <a:gridCol w="539152">
                  <a:extLst>
                    <a:ext uri="{9D8B030D-6E8A-4147-A177-3AD203B41FA5}">
                      <a16:colId xmlns:a16="http://schemas.microsoft.com/office/drawing/2014/main" val="20013"/>
                    </a:ext>
                  </a:extLst>
                </a:gridCol>
              </a:tblGrid>
              <a:tr h="89568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dirty="0">
                          <a:effectLst/>
                        </a:rPr>
                        <a:t>TOP</a:t>
                      </a:r>
                      <a:endParaRPr lang="en-US" sz="2800" dirty="0">
                        <a:effectLst/>
                        <a:latin typeface="ScalaOT" charset="0"/>
                        <a:ea typeface="ScalaOT" charset="0"/>
                        <a:cs typeface="Times New Roman" charset="0"/>
                      </a:endParaRPr>
                    </a:p>
                    <a:p>
                      <a:pPr>
                        <a:lnSpc>
                          <a:spcPct val="107000"/>
                        </a:lnSpc>
                      </a:pPr>
                      <a:endParaRPr lang="en-US" sz="1200" dirty="0">
                        <a:effectLst/>
                        <a:latin typeface="ScalaOT" charset="0"/>
                      </a:endParaRPr>
                    </a:p>
                  </a:txBody>
                  <a:tcPr marL="58420" marR="58420" marT="0" marB="0" anchor="b"/>
                </a:tc>
                <a:tc>
                  <a:txBody>
                    <a:bodyPr/>
                    <a:lstStyle/>
                    <a:p>
                      <a:pPr algn="ctr">
                        <a:lnSpc>
                          <a:spcPct val="107000"/>
                        </a:lnSpc>
                        <a:spcAft>
                          <a:spcPts val="0"/>
                        </a:spcAft>
                      </a:pPr>
                      <a:r>
                        <a:rPr lang="en-GB" sz="1000" dirty="0">
                          <a:effectLst/>
                        </a:rPr>
                        <a:t>Municipality</a:t>
                      </a:r>
                      <a:endParaRPr lang="en-US" sz="1100" dirty="0">
                        <a:effectLst/>
                        <a:latin typeface="ScalaOT" charset="0"/>
                        <a:ea typeface="ScalaOT" charset="0"/>
                        <a:cs typeface="Times New Roman" charset="0"/>
                      </a:endParaRPr>
                    </a:p>
                  </a:txBody>
                  <a:tcPr marL="58420" marR="58420" marT="0" marB="0" anchor="ctr"/>
                </a:tc>
                <a:tc>
                  <a:txBody>
                    <a:bodyPr/>
                    <a:lstStyle/>
                    <a:p>
                      <a:pPr marL="71755" marR="71755" algn="ctr">
                        <a:lnSpc>
                          <a:spcPct val="107000"/>
                        </a:lnSpc>
                        <a:spcAft>
                          <a:spcPts val="0"/>
                        </a:spcAft>
                      </a:pPr>
                      <a:r>
                        <a:rPr lang="en-GB" sz="900" dirty="0">
                          <a:effectLst/>
                        </a:rPr>
                        <a:t>Retail Employment 2007</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Retail Employment 2017</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Change in Retail Employment #</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Change in Retail Employment %</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Change in Total Employment %</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Change in night time population %</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a:effectLst/>
                        </a:rPr>
                        <a:t>Retail Employment Share 2007</a:t>
                      </a:r>
                      <a:endParaRPr lang="en-US" sz="105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Change in Retail Employment Share</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Retail Specialization 2017 (LQ)</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Rural</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900" dirty="0">
                          <a:effectLst/>
                        </a:rPr>
                        <a:t>Border</a:t>
                      </a:r>
                      <a:endParaRPr lang="en-US" sz="1050" dirty="0">
                        <a:effectLst/>
                        <a:latin typeface="ScalaOT" charset="0"/>
                        <a:ea typeface="ScalaOT" charset="0"/>
                        <a:cs typeface="Times New Roman" charset="0"/>
                      </a:endParaRPr>
                    </a:p>
                  </a:txBody>
                  <a:tcPr marL="58420" marR="58420" marT="0" marB="0" vert="vert270"/>
                </a:tc>
                <a:tc>
                  <a:txBody>
                    <a:bodyPr/>
                    <a:lstStyle/>
                    <a:p>
                      <a:pPr marL="71755" marR="71755" algn="ctr">
                        <a:lnSpc>
                          <a:spcPct val="107000"/>
                        </a:lnSpc>
                        <a:spcAft>
                          <a:spcPts val="0"/>
                        </a:spcAft>
                      </a:pPr>
                      <a:r>
                        <a:rPr lang="en-GB" sz="1000" dirty="0">
                          <a:effectLst/>
                        </a:rPr>
                        <a:t>Tourism</a:t>
                      </a:r>
                      <a:endParaRPr lang="en-US" sz="1100" dirty="0">
                        <a:effectLst/>
                        <a:latin typeface="ScalaOT" charset="0"/>
                        <a:ea typeface="ScalaOT" charset="0"/>
                        <a:cs typeface="Times New Roman" charset="0"/>
                      </a:endParaRPr>
                    </a:p>
                  </a:txBody>
                  <a:tcPr marL="58420" marR="58420" marT="0" marB="0" vert="vert270"/>
                </a:tc>
                <a:extLst>
                  <a:ext uri="{0D108BD9-81ED-4DB2-BD59-A6C34878D82A}">
                    <a16:rowId xmlns:a16="http://schemas.microsoft.com/office/drawing/2014/main" val="10000"/>
                  </a:ext>
                </a:extLst>
              </a:tr>
              <a:tr h="177263">
                <a:tc>
                  <a:txBody>
                    <a:bodyPr/>
                    <a:lstStyle/>
                    <a:p>
                      <a:pPr algn="r">
                        <a:lnSpc>
                          <a:spcPct val="107000"/>
                        </a:lnSpc>
                        <a:spcAft>
                          <a:spcPts val="0"/>
                        </a:spcAft>
                      </a:pPr>
                      <a:endParaRPr lang="en-US" sz="1400" dirty="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 </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1"/>
                  </a:ext>
                </a:extLst>
              </a:tr>
              <a:tr h="177263">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Stockholm</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32755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39599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6844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0.96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2"/>
                  </a:ext>
                </a:extLst>
              </a:tr>
              <a:tr h="177263">
                <a:tc>
                  <a:txBody>
                    <a:bodyPr/>
                    <a:lstStyle/>
                    <a:p>
                      <a:pPr algn="r">
                        <a:lnSpc>
                          <a:spcPct val="107000"/>
                        </a:lnSpc>
                        <a:spcAft>
                          <a:spcPts val="0"/>
                        </a:spcAft>
                      </a:pPr>
                      <a:r>
                        <a:rPr lang="en-GB" sz="1100">
                          <a:effectLst/>
                        </a:rPr>
                        <a:t>2</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Göteborg</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16704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18622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1918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0.88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3"/>
                  </a:ext>
                </a:extLst>
              </a:tr>
              <a:tr h="177263">
                <a:tc>
                  <a:txBody>
                    <a:bodyPr/>
                    <a:lstStyle/>
                    <a:p>
                      <a:pPr algn="r">
                        <a:lnSpc>
                          <a:spcPct val="107000"/>
                        </a:lnSpc>
                        <a:spcAft>
                          <a:spcPts val="0"/>
                        </a:spcAft>
                      </a:pPr>
                      <a:r>
                        <a:rPr lang="en-GB" sz="1100">
                          <a:effectLst/>
                        </a:rPr>
                        <a:t>3</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Malmö</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9707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11261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1554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4"/>
                  </a:ext>
                </a:extLst>
              </a:tr>
              <a:tr h="177263">
                <a:tc>
                  <a:txBody>
                    <a:bodyPr/>
                    <a:lstStyle/>
                    <a:p>
                      <a:pPr algn="r">
                        <a:lnSpc>
                          <a:spcPct val="107000"/>
                        </a:lnSpc>
                        <a:spcAft>
                          <a:spcPts val="0"/>
                        </a:spcAft>
                      </a:pPr>
                      <a:r>
                        <a:rPr lang="en-GB" sz="1100">
                          <a:effectLst/>
                        </a:rPr>
                        <a:t>4</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Solna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2774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4110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1336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0.48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0.32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0.31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0.75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5"/>
                  </a:ext>
                </a:extLst>
              </a:tr>
              <a:tr h="177263">
                <a:tc>
                  <a:txBody>
                    <a:bodyPr/>
                    <a:lstStyle/>
                    <a:p>
                      <a:pPr algn="r">
                        <a:lnSpc>
                          <a:spcPct val="107000"/>
                        </a:lnSpc>
                        <a:spcAft>
                          <a:spcPts val="0"/>
                        </a:spcAft>
                      </a:pPr>
                      <a:r>
                        <a:rPr lang="en-GB" sz="1100">
                          <a:effectLst/>
                        </a:rPr>
                        <a:t>5</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Nacka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2544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3352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808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0.32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6"/>
                  </a:ext>
                </a:extLst>
              </a:tr>
              <a:tr h="177263">
                <a:tc>
                  <a:txBody>
                    <a:bodyPr/>
                    <a:lstStyle/>
                    <a:p>
                      <a:pPr algn="r">
                        <a:lnSpc>
                          <a:spcPct val="107000"/>
                        </a:lnSpc>
                        <a:spcAft>
                          <a:spcPts val="0"/>
                        </a:spcAft>
                      </a:pPr>
                      <a:r>
                        <a:rPr lang="en-GB" sz="1100">
                          <a:effectLst/>
                        </a:rPr>
                        <a:t>6</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Uppsala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5826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6588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762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7"/>
                  </a:ext>
                </a:extLst>
              </a:tr>
              <a:tr h="177263">
                <a:tc>
                  <a:txBody>
                    <a:bodyPr/>
                    <a:lstStyle/>
                    <a:p>
                      <a:pPr algn="r">
                        <a:lnSpc>
                          <a:spcPct val="107000"/>
                        </a:lnSpc>
                        <a:spcAft>
                          <a:spcPts val="0"/>
                        </a:spcAft>
                      </a:pPr>
                      <a:r>
                        <a:rPr lang="en-GB" sz="1100">
                          <a:effectLst/>
                        </a:rPr>
                        <a:t>7</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Järfälla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3466</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744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8"/>
                  </a:ext>
                </a:extLst>
              </a:tr>
              <a:tr h="177263">
                <a:tc>
                  <a:txBody>
                    <a:bodyPr/>
                    <a:lstStyle/>
                    <a:p>
                      <a:pPr algn="r">
                        <a:lnSpc>
                          <a:spcPct val="107000"/>
                        </a:lnSpc>
                        <a:spcAft>
                          <a:spcPts val="0"/>
                        </a:spcAft>
                      </a:pPr>
                      <a:r>
                        <a:rPr lang="en-GB" sz="1100">
                          <a:effectLst/>
                        </a:rPr>
                        <a:t>8</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Huddinge</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3593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4281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688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09"/>
                  </a:ext>
                </a:extLst>
              </a:tr>
              <a:tr h="236350">
                <a:tc>
                  <a:txBody>
                    <a:bodyPr/>
                    <a:lstStyle/>
                    <a:p>
                      <a:pPr algn="r">
                        <a:lnSpc>
                          <a:spcPct val="107000"/>
                        </a:lnSpc>
                        <a:spcAft>
                          <a:spcPts val="0"/>
                        </a:spcAft>
                      </a:pPr>
                      <a:r>
                        <a:rPr lang="en-GB" sz="1100">
                          <a:effectLst/>
                        </a:rPr>
                        <a:t>9</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400" b="1" dirty="0" err="1">
                          <a:effectLst/>
                        </a:rPr>
                        <a:t>Falkenberg</a:t>
                      </a:r>
                      <a:endParaRPr lang="en-US" sz="1400" b="1"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2157</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2785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628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0"/>
                  </a:ext>
                </a:extLst>
              </a:tr>
              <a:tr h="177263">
                <a:tc>
                  <a:txBody>
                    <a:bodyPr/>
                    <a:lstStyle/>
                    <a:p>
                      <a:pPr algn="r">
                        <a:lnSpc>
                          <a:spcPct val="107000"/>
                        </a:lnSpc>
                        <a:spcAft>
                          <a:spcPts val="0"/>
                        </a:spcAft>
                      </a:pPr>
                      <a:r>
                        <a:rPr lang="en-GB" sz="1100">
                          <a:effectLst/>
                        </a:rPr>
                        <a:t>10</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Sigtuna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1112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1730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618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0.56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0.95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1"/>
                  </a:ext>
                </a:extLst>
              </a:tr>
              <a:tr h="177263">
                <a:tc>
                  <a:txBody>
                    <a:bodyPr/>
                    <a:lstStyle/>
                    <a:p>
                      <a:pPr algn="r">
                        <a:lnSpc>
                          <a:spcPct val="107000"/>
                        </a:lnSpc>
                        <a:spcAft>
                          <a:spcPts val="0"/>
                        </a:spcAft>
                      </a:pPr>
                      <a:r>
                        <a:rPr lang="en-GB" sz="1100">
                          <a:effectLst/>
                        </a:rPr>
                        <a:t>11</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Heby</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370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983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613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1.66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3.37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2"/>
                  </a:ext>
                </a:extLst>
              </a:tr>
              <a:tr h="177263">
                <a:tc>
                  <a:txBody>
                    <a:bodyPr/>
                    <a:lstStyle/>
                    <a:p>
                      <a:pPr algn="r">
                        <a:lnSpc>
                          <a:spcPct val="107000"/>
                        </a:lnSpc>
                        <a:spcAft>
                          <a:spcPts val="0"/>
                        </a:spcAft>
                      </a:pPr>
                      <a:r>
                        <a:rPr lang="en-GB" sz="1100">
                          <a:effectLst/>
                        </a:rPr>
                        <a:t>12</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Umeå</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3482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4026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544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3"/>
                  </a:ext>
                </a:extLst>
              </a:tr>
              <a:tr h="177263">
                <a:tc>
                  <a:txBody>
                    <a:bodyPr/>
                    <a:lstStyle/>
                    <a:p>
                      <a:pPr algn="r">
                        <a:lnSpc>
                          <a:spcPct val="107000"/>
                        </a:lnSpc>
                        <a:spcAft>
                          <a:spcPts val="0"/>
                        </a:spcAft>
                      </a:pPr>
                      <a:r>
                        <a:rPr lang="en-GB" sz="1100">
                          <a:effectLst/>
                        </a:rPr>
                        <a:t>13</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Jönköping</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4429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4960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531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0.16</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1.10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4"/>
                  </a:ext>
                </a:extLst>
              </a:tr>
              <a:tr h="177263">
                <a:tc>
                  <a:txBody>
                    <a:bodyPr/>
                    <a:lstStyle/>
                    <a:p>
                      <a:pPr algn="r">
                        <a:lnSpc>
                          <a:spcPct val="107000"/>
                        </a:lnSpc>
                        <a:spcAft>
                          <a:spcPts val="0"/>
                        </a:spcAft>
                      </a:pPr>
                      <a:r>
                        <a:rPr lang="en-GB" sz="1100">
                          <a:effectLst/>
                        </a:rPr>
                        <a:t>14</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Täby</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2549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3002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453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1.93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5"/>
                  </a:ext>
                </a:extLst>
              </a:tr>
              <a:tr h="177263">
                <a:tc>
                  <a:txBody>
                    <a:bodyPr/>
                    <a:lstStyle/>
                    <a:p>
                      <a:pPr algn="r">
                        <a:lnSpc>
                          <a:spcPct val="107000"/>
                        </a:lnSpc>
                        <a:spcAft>
                          <a:spcPts val="0"/>
                        </a:spcAft>
                      </a:pPr>
                      <a:r>
                        <a:rPr lang="en-GB" sz="1100">
                          <a:effectLst/>
                        </a:rPr>
                        <a:t>15</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Västerås</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4115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4561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446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6"/>
                  </a:ext>
                </a:extLst>
              </a:tr>
              <a:tr h="236350">
                <a:tc>
                  <a:txBody>
                    <a:bodyPr/>
                    <a:lstStyle/>
                    <a:p>
                      <a:pPr algn="r">
                        <a:lnSpc>
                          <a:spcPct val="107000"/>
                        </a:lnSpc>
                        <a:spcAft>
                          <a:spcPts val="0"/>
                        </a:spcAft>
                      </a:pPr>
                      <a:r>
                        <a:rPr lang="en-GB" sz="1100">
                          <a:effectLst/>
                        </a:rPr>
                        <a:t>16</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400" b="1" dirty="0" err="1">
                          <a:effectLst/>
                        </a:rPr>
                        <a:t>Strömstad</a:t>
                      </a:r>
                      <a:endParaRPr lang="en-US" sz="1400" b="1"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1260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1693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433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0.34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4.33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7"/>
                  </a:ext>
                </a:extLst>
              </a:tr>
              <a:tr h="177263">
                <a:tc>
                  <a:txBody>
                    <a:bodyPr/>
                    <a:lstStyle/>
                    <a:p>
                      <a:pPr algn="r">
                        <a:lnSpc>
                          <a:spcPct val="107000"/>
                        </a:lnSpc>
                        <a:spcAft>
                          <a:spcPts val="0"/>
                        </a:spcAft>
                      </a:pPr>
                      <a:r>
                        <a:rPr lang="en-GB" sz="1100">
                          <a:effectLst/>
                        </a:rPr>
                        <a:t>17</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Norrköping</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3911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4319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8"/>
                  </a:ext>
                </a:extLst>
              </a:tr>
              <a:tr h="177263">
                <a:tc>
                  <a:txBody>
                    <a:bodyPr/>
                    <a:lstStyle/>
                    <a:p>
                      <a:pPr algn="r">
                        <a:lnSpc>
                          <a:spcPct val="107000"/>
                        </a:lnSpc>
                        <a:spcAft>
                          <a:spcPts val="0"/>
                        </a:spcAft>
                      </a:pPr>
                      <a:r>
                        <a:rPr lang="en-GB" sz="1100">
                          <a:effectLst/>
                        </a:rPr>
                        <a:t>18</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Uddevalla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1888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2255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367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0.01</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1.46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19"/>
                  </a:ext>
                </a:extLst>
              </a:tr>
              <a:tr h="177263">
                <a:tc>
                  <a:txBody>
                    <a:bodyPr/>
                    <a:lstStyle/>
                    <a:p>
                      <a:pPr algn="r">
                        <a:lnSpc>
                          <a:spcPct val="107000"/>
                        </a:lnSpc>
                        <a:spcAft>
                          <a:spcPts val="0"/>
                        </a:spcAft>
                      </a:pPr>
                      <a:r>
                        <a:rPr lang="en-GB" sz="1100">
                          <a:effectLst/>
                        </a:rPr>
                        <a:t>19</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Partille</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1372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357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0.35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1.85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0"/>
                  </a:ext>
                </a:extLst>
              </a:tr>
              <a:tr h="177263">
                <a:tc>
                  <a:txBody>
                    <a:bodyPr/>
                    <a:lstStyle/>
                    <a:p>
                      <a:pPr algn="r">
                        <a:lnSpc>
                          <a:spcPct val="107000"/>
                        </a:lnSpc>
                        <a:spcAft>
                          <a:spcPts val="0"/>
                        </a:spcAft>
                      </a:pPr>
                      <a:r>
                        <a:rPr lang="en-GB" sz="1100">
                          <a:effectLst/>
                        </a:rPr>
                        <a:t>20</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Skövde</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1562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1906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344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0.92</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1"/>
                  </a:ext>
                </a:extLst>
              </a:tr>
              <a:tr h="177263">
                <a:tc>
                  <a:txBody>
                    <a:bodyPr/>
                    <a:lstStyle/>
                    <a:p>
                      <a:pPr algn="r">
                        <a:lnSpc>
                          <a:spcPct val="107000"/>
                        </a:lnSpc>
                        <a:spcAft>
                          <a:spcPts val="0"/>
                        </a:spcAft>
                      </a:pPr>
                      <a:r>
                        <a:rPr lang="en-GB" sz="1100">
                          <a:effectLst/>
                        </a:rPr>
                        <a:t>21</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Botkyrka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1261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1587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326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1.02</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2"/>
                  </a:ext>
                </a:extLst>
              </a:tr>
              <a:tr h="177263">
                <a:tc>
                  <a:txBody>
                    <a:bodyPr/>
                    <a:lstStyle/>
                    <a:p>
                      <a:pPr algn="r">
                        <a:lnSpc>
                          <a:spcPct val="107000"/>
                        </a:lnSpc>
                        <a:spcAft>
                          <a:spcPts val="0"/>
                        </a:spcAft>
                      </a:pPr>
                      <a:r>
                        <a:rPr lang="en-GB" sz="1100">
                          <a:effectLst/>
                        </a:rPr>
                        <a:t>22</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Halmstad</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3022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0.06</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3"/>
                  </a:ext>
                </a:extLst>
              </a:tr>
              <a:tr h="177263">
                <a:tc>
                  <a:txBody>
                    <a:bodyPr/>
                    <a:lstStyle/>
                    <a:p>
                      <a:pPr algn="r">
                        <a:lnSpc>
                          <a:spcPct val="107000"/>
                        </a:lnSpc>
                        <a:spcAft>
                          <a:spcPts val="0"/>
                        </a:spcAft>
                      </a:pPr>
                      <a:r>
                        <a:rPr lang="en-GB" sz="1100">
                          <a:effectLst/>
                        </a:rPr>
                        <a:t>23</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Örebro</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4427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4742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4"/>
                  </a:ext>
                </a:extLst>
              </a:tr>
              <a:tr h="236350">
                <a:tc>
                  <a:txBody>
                    <a:bodyPr/>
                    <a:lstStyle/>
                    <a:p>
                      <a:pPr algn="r">
                        <a:lnSpc>
                          <a:spcPct val="107000"/>
                        </a:lnSpc>
                        <a:spcAft>
                          <a:spcPts val="0"/>
                        </a:spcAft>
                      </a:pPr>
                      <a:r>
                        <a:rPr lang="en-GB" sz="1100">
                          <a:effectLst/>
                        </a:rPr>
                        <a:t>24</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400" b="1" dirty="0" err="1">
                          <a:effectLst/>
                        </a:rPr>
                        <a:t>Leksand</a:t>
                      </a:r>
                      <a:endParaRPr lang="en-US" sz="1400" b="1"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997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1279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282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5"/>
                  </a:ext>
                </a:extLst>
              </a:tr>
              <a:tr h="177263">
                <a:tc>
                  <a:txBody>
                    <a:bodyPr/>
                    <a:lstStyle/>
                    <a:p>
                      <a:pPr algn="r">
                        <a:lnSpc>
                          <a:spcPct val="107000"/>
                        </a:lnSpc>
                        <a:spcAft>
                          <a:spcPts val="0"/>
                        </a:spcAft>
                      </a:pPr>
                      <a:r>
                        <a:rPr lang="en-GB" sz="1100">
                          <a:effectLst/>
                        </a:rPr>
                        <a:t>25</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Borås</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5143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5421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6"/>
                  </a:ext>
                </a:extLst>
              </a:tr>
              <a:tr h="177263">
                <a:tc>
                  <a:txBody>
                    <a:bodyPr/>
                    <a:lstStyle/>
                    <a:p>
                      <a:pPr algn="r">
                        <a:lnSpc>
                          <a:spcPct val="107000"/>
                        </a:lnSpc>
                        <a:spcAft>
                          <a:spcPts val="0"/>
                        </a:spcAft>
                      </a:pPr>
                      <a:r>
                        <a:rPr lang="en-GB" sz="1100">
                          <a:effectLst/>
                        </a:rPr>
                        <a:t>26</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Kalmar</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2379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2655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1.23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7"/>
                  </a:ext>
                </a:extLst>
              </a:tr>
              <a:tr h="177263">
                <a:tc>
                  <a:txBody>
                    <a:bodyPr/>
                    <a:lstStyle/>
                    <a:p>
                      <a:pPr algn="r">
                        <a:lnSpc>
                          <a:spcPct val="107000"/>
                        </a:lnSpc>
                        <a:spcAft>
                          <a:spcPts val="0"/>
                        </a:spcAft>
                      </a:pPr>
                      <a:r>
                        <a:rPr lang="en-GB" sz="1100">
                          <a:effectLst/>
                        </a:rPr>
                        <a:t>27</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Kungsbacka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2012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2282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270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0.18</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1.41</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8"/>
                  </a:ext>
                </a:extLst>
              </a:tr>
              <a:tr h="177263">
                <a:tc>
                  <a:txBody>
                    <a:bodyPr/>
                    <a:lstStyle/>
                    <a:p>
                      <a:pPr algn="r">
                        <a:lnSpc>
                          <a:spcPct val="107000"/>
                        </a:lnSpc>
                        <a:spcAft>
                          <a:spcPts val="0"/>
                        </a:spcAft>
                      </a:pPr>
                      <a:r>
                        <a:rPr lang="en-GB" sz="1100">
                          <a:effectLst/>
                        </a:rPr>
                        <a:t>28</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Lidingö</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804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1040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236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0.29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1.45</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29"/>
                  </a:ext>
                </a:extLst>
              </a:tr>
              <a:tr h="236350">
                <a:tc>
                  <a:txBody>
                    <a:bodyPr/>
                    <a:lstStyle/>
                    <a:p>
                      <a:pPr algn="r">
                        <a:lnSpc>
                          <a:spcPct val="107000"/>
                        </a:lnSpc>
                        <a:spcAft>
                          <a:spcPts val="0"/>
                        </a:spcAft>
                      </a:pPr>
                      <a:r>
                        <a:rPr lang="en-GB" sz="1100">
                          <a:effectLst/>
                        </a:rPr>
                        <a:t>29</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400" b="1" dirty="0">
                          <a:effectLst/>
                        </a:rPr>
                        <a:t>Eda</a:t>
                      </a:r>
                      <a:endParaRPr lang="en-US" sz="1400" b="1"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569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802</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233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0.41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0.03</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3.39</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30"/>
                  </a:ext>
                </a:extLst>
              </a:tr>
              <a:tr h="177263">
                <a:tc>
                  <a:txBody>
                    <a:bodyPr/>
                    <a:lstStyle/>
                    <a:p>
                      <a:pPr algn="r">
                        <a:lnSpc>
                          <a:spcPct val="107000"/>
                        </a:lnSpc>
                        <a:spcAft>
                          <a:spcPts val="0"/>
                        </a:spcAft>
                      </a:pPr>
                      <a:r>
                        <a:rPr lang="en-GB" sz="1100">
                          <a:effectLst/>
                        </a:rPr>
                        <a:t>30</a:t>
                      </a:r>
                      <a:endParaRPr lang="en-US" sz="1400">
                        <a:effectLst/>
                        <a:latin typeface="ScalaOT" charset="0"/>
                        <a:ea typeface="ScalaOT" charset="0"/>
                        <a:cs typeface="Times New Roman" charset="0"/>
                      </a:endParaRPr>
                    </a:p>
                  </a:txBody>
                  <a:tcPr marL="58420" marR="58420" marT="0" marB="0" anchor="b"/>
                </a:tc>
                <a:tc>
                  <a:txBody>
                    <a:bodyPr/>
                    <a:lstStyle/>
                    <a:p>
                      <a:pPr>
                        <a:lnSpc>
                          <a:spcPct val="107000"/>
                        </a:lnSpc>
                        <a:spcAft>
                          <a:spcPts val="0"/>
                        </a:spcAft>
                      </a:pPr>
                      <a:r>
                        <a:rPr lang="en-GB" sz="1100">
                          <a:effectLst/>
                        </a:rPr>
                        <a:t>Sollentuna</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1551</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1766</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215</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0.17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0.07</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0.00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1.14</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a:effectLst/>
                        </a:rPr>
                        <a:t>0</a:t>
                      </a:r>
                      <a:endParaRPr lang="en-US" sz="140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tc>
                  <a:txBody>
                    <a:bodyPr/>
                    <a:lstStyle/>
                    <a:p>
                      <a:pPr algn="r">
                        <a:lnSpc>
                          <a:spcPct val="107000"/>
                        </a:lnSpc>
                        <a:spcAft>
                          <a:spcPts val="0"/>
                        </a:spcAft>
                      </a:pPr>
                      <a:r>
                        <a:rPr lang="en-GB" sz="1100" dirty="0">
                          <a:effectLst/>
                        </a:rPr>
                        <a:t>0</a:t>
                      </a:r>
                      <a:endParaRPr lang="en-US" sz="1400" dirty="0">
                        <a:effectLst/>
                        <a:latin typeface="ScalaOT" charset="0"/>
                        <a:ea typeface="ScalaOT" charset="0"/>
                        <a:cs typeface="Times New Roman" charset="0"/>
                      </a:endParaRPr>
                    </a:p>
                  </a:txBody>
                  <a:tcPr marL="58420" marR="58420" marT="0" marB="0" anchor="b"/>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858202243"/>
      </p:ext>
    </p:extLst>
  </p:cSld>
  <p:clrMapOvr>
    <a:masterClrMapping/>
  </p:clrMapOvr>
</p:sld>
</file>

<file path=ppt/theme/theme1.xml><?xml version="1.0" encoding="utf-8"?>
<a:theme xmlns:a="http://schemas.openxmlformats.org/drawingml/2006/main" name="IFN Eng mall (3)">
  <a:themeElements>
    <a:clrScheme name="IUI Engelsk Färg (2) 1">
      <a:dk1>
        <a:srgbClr val="000000"/>
      </a:dk1>
      <a:lt1>
        <a:srgbClr val="FFFFFF"/>
      </a:lt1>
      <a:dk2>
        <a:srgbClr val="000000"/>
      </a:dk2>
      <a:lt2>
        <a:srgbClr val="808080"/>
      </a:lt2>
      <a:accent1>
        <a:srgbClr val="B3071B"/>
      </a:accent1>
      <a:accent2>
        <a:srgbClr val="60513A"/>
      </a:accent2>
      <a:accent3>
        <a:srgbClr val="FFFFFF"/>
      </a:accent3>
      <a:accent4>
        <a:srgbClr val="000000"/>
      </a:accent4>
      <a:accent5>
        <a:srgbClr val="D6AAAB"/>
      </a:accent5>
      <a:accent6>
        <a:srgbClr val="564934"/>
      </a:accent6>
      <a:hlink>
        <a:srgbClr val="828437"/>
      </a:hlink>
      <a:folHlink>
        <a:srgbClr val="CED898"/>
      </a:folHlink>
    </a:clrScheme>
    <a:fontScheme name="IUI Engelsk Färg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UI Engelsk Färg (2) 1">
        <a:dk1>
          <a:srgbClr val="000000"/>
        </a:dk1>
        <a:lt1>
          <a:srgbClr val="FFFFFF"/>
        </a:lt1>
        <a:dk2>
          <a:srgbClr val="000000"/>
        </a:dk2>
        <a:lt2>
          <a:srgbClr val="808080"/>
        </a:lt2>
        <a:accent1>
          <a:srgbClr val="B3071B"/>
        </a:accent1>
        <a:accent2>
          <a:srgbClr val="60513A"/>
        </a:accent2>
        <a:accent3>
          <a:srgbClr val="FFFFFF"/>
        </a:accent3>
        <a:accent4>
          <a:srgbClr val="000000"/>
        </a:accent4>
        <a:accent5>
          <a:srgbClr val="D6AAAB"/>
        </a:accent5>
        <a:accent6>
          <a:srgbClr val="564934"/>
        </a:accent6>
        <a:hlink>
          <a:srgbClr val="828437"/>
        </a:hlink>
        <a:folHlink>
          <a:srgbClr val="CED8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Kommentar xmlns="92425ebc-dc68-45d8-981e-595ae18a01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550796245E2294CA63FF42EF0CDF6BA" ma:contentTypeVersion="1" ma:contentTypeDescription="Skapa ett nytt dokument." ma:contentTypeScope="" ma:versionID="2444ad6187875c81de7337e36a37306b">
  <xsd:schema xmlns:xsd="http://www.w3.org/2001/XMLSchema" xmlns:p="http://schemas.microsoft.com/office/2006/metadata/properties" xmlns:ns2="92425ebc-dc68-45d8-981e-595ae18a0127" targetNamespace="http://schemas.microsoft.com/office/2006/metadata/properties" ma:root="true" ma:fieldsID="fcf698fe2826a25d70077c3543c68c6b" ns2:_="">
    <xsd:import namespace="92425ebc-dc68-45d8-981e-595ae18a0127"/>
    <xsd:element name="properties">
      <xsd:complexType>
        <xsd:sequence>
          <xsd:element name="documentManagement">
            <xsd:complexType>
              <xsd:all>
                <xsd:element ref="ns2:Kommentar" minOccurs="0"/>
              </xsd:all>
            </xsd:complexType>
          </xsd:element>
        </xsd:sequence>
      </xsd:complexType>
    </xsd:element>
  </xsd:schema>
  <xsd:schema xmlns:xsd="http://www.w3.org/2001/XMLSchema" xmlns:dms="http://schemas.microsoft.com/office/2006/documentManagement/types" targetNamespace="92425ebc-dc68-45d8-981e-595ae18a0127" elementFormDefault="qualified">
    <xsd:import namespace="http://schemas.microsoft.com/office/2006/documentManagement/types"/>
    <xsd:element name="Kommentar" ma:index="8" nillable="true" ma:displayName="Kommentar" ma:internalName="Komment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5409AE7-B5D9-4054-9E8C-867BD15CF837}">
  <ds:schemaRefs>
    <ds:schemaRef ds:uri="http://schemas.microsoft.com/office/2006/documentManagement/types"/>
    <ds:schemaRef ds:uri="http://purl.org/dc/elements/1.1/"/>
    <ds:schemaRef ds:uri="http://schemas.microsoft.com/office/2006/metadata/properties"/>
    <ds:schemaRef ds:uri="92425ebc-dc68-45d8-981e-595ae18a012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961C328-8776-4E1F-853C-D49368CA3127}">
  <ds:schemaRefs>
    <ds:schemaRef ds:uri="http://schemas.microsoft.com/sharepoint/v3/contenttype/forms"/>
  </ds:schemaRefs>
</ds:datastoreItem>
</file>

<file path=customXml/itemProps3.xml><?xml version="1.0" encoding="utf-8"?>
<ds:datastoreItem xmlns:ds="http://schemas.openxmlformats.org/officeDocument/2006/customXml" ds:itemID="{185572F8-C947-43D0-B8D2-D630AA5C7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25ebc-dc68-45d8-981e-595ae18a012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PowerPointmall engelsk Office2010 (1)</Template>
  <TotalTime>989</TotalTime>
  <Words>2529</Words>
  <Application>Microsoft Office PowerPoint</Application>
  <PresentationFormat>Bredbild</PresentationFormat>
  <Paragraphs>1313</Paragraphs>
  <Slides>28</Slides>
  <Notes>3</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28</vt:i4>
      </vt:variant>
    </vt:vector>
  </HeadingPairs>
  <TitlesOfParts>
    <vt:vector size="35" baseType="lpstr">
      <vt:lpstr>Arial</vt:lpstr>
      <vt:lpstr>Calibri</vt:lpstr>
      <vt:lpstr>Calibri Light</vt:lpstr>
      <vt:lpstr>ScalaOT</vt:lpstr>
      <vt:lpstr>Times New Roman</vt:lpstr>
      <vt:lpstr>IFN Eng mall (3)</vt:lpstr>
      <vt:lpstr>Office-tema</vt:lpstr>
      <vt:lpstr>PowerPoint-presentation</vt:lpstr>
      <vt:lpstr>PowerPoint-presentation</vt:lpstr>
      <vt:lpstr>SHOPPING FOR CHANGE:  The role of retail for urban and rural development in Sweden  </vt:lpstr>
      <vt:lpstr>PowerPoint-presentation</vt:lpstr>
      <vt:lpstr>PowerPoint-presentation</vt:lpstr>
      <vt:lpstr>PowerPoint-presentation</vt:lpstr>
      <vt:lpstr>Recent trends</vt:lpstr>
      <vt:lpstr>Retail across Swedish municipalities</vt:lpstr>
      <vt:lpstr>PowerPoint-presentation</vt:lpstr>
      <vt:lpstr>PowerPoint-presentation</vt:lpstr>
      <vt:lpstr>Retail branches</vt:lpstr>
      <vt:lpstr>PowerPoint-presentation</vt:lpstr>
      <vt:lpstr>Retail &amp; Population</vt:lpstr>
      <vt:lpstr>PowerPoint-presentation</vt:lpstr>
      <vt:lpstr>PowerPoint-presentation</vt:lpstr>
      <vt:lpstr>Rank order (holding population change constant)</vt:lpstr>
      <vt:lpstr>The curious case of Food retailers</vt:lpstr>
      <vt:lpstr>PowerPoint-presentation</vt:lpstr>
      <vt:lpstr>PowerPoint-presentation</vt:lpstr>
      <vt:lpstr>Population &amp; Retail (to sum)..</vt:lpstr>
      <vt:lpstr>Employment</vt:lpstr>
      <vt:lpstr>PowerPoint-presentation</vt:lpstr>
      <vt:lpstr>PowerPoint-presentation</vt:lpstr>
      <vt:lpstr>Some remarks</vt:lpstr>
      <vt:lpstr>The narrative is important!</vt:lpstr>
      <vt:lpstr>PowerPoint-presentation</vt:lpstr>
      <vt:lpstr>PowerPoint-presentation</vt:lpstr>
      <vt:lpstr>PowerPoint-presentation</vt:lpstr>
    </vt:vector>
  </TitlesOfParts>
  <Company>Jönköping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was a</dc:title>
  <dc:creator>oneozg</dc:creator>
  <cp:lastModifiedBy>Åkesson, Ylva</cp:lastModifiedBy>
  <cp:revision>128</cp:revision>
  <dcterms:created xsi:type="dcterms:W3CDTF">2014-11-24T13:00:03Z</dcterms:created>
  <dcterms:modified xsi:type="dcterms:W3CDTF">2019-10-30T14:11:33Z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ommentar">
    <vt:lpwstr/>
  </property>
  <property fmtid="{D5CDD505-2E9C-101B-9397-08002B2CF9AE}" pid="3" name="ContentTypeId">
    <vt:lpwstr>0x010100B550796245E2294CA63FF42EF0CDF6BA</vt:lpwstr>
  </property>
</Properties>
</file>