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98" r:id="rId3"/>
    <p:sldId id="258" r:id="rId4"/>
    <p:sldId id="308" r:id="rId5"/>
    <p:sldId id="346" r:id="rId6"/>
    <p:sldId id="336" r:id="rId7"/>
    <p:sldId id="331" r:id="rId8"/>
    <p:sldId id="337" r:id="rId9"/>
    <p:sldId id="356" r:id="rId10"/>
    <p:sldId id="347" r:id="rId11"/>
    <p:sldId id="353" r:id="rId12"/>
    <p:sldId id="357" r:id="rId13"/>
    <p:sldId id="323" r:id="rId14"/>
    <p:sldId id="349" r:id="rId15"/>
    <p:sldId id="339" r:id="rId16"/>
    <p:sldId id="340" r:id="rId17"/>
    <p:sldId id="342" r:id="rId18"/>
    <p:sldId id="341" r:id="rId19"/>
    <p:sldId id="343" r:id="rId20"/>
    <p:sldId id="344" r:id="rId21"/>
    <p:sldId id="345" r:id="rId22"/>
    <p:sldId id="328" r:id="rId23"/>
    <p:sldId id="348" r:id="rId24"/>
    <p:sldId id="351" r:id="rId25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4" d="100"/>
          <a:sy n="54" d="100"/>
        </p:scale>
        <p:origin x="117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1DD78-992A-C648-9FFC-DEDD58FAD12A}" type="datetimeFigureOut">
              <a:rPr lang="sv-SE" smtClean="0"/>
              <a:t>2021-02-01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203CB-D5BD-C243-A64F-3E4EFF310DCC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038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364B-2F71-1446-A4D7-A9623037F546}" type="datetimeFigureOut">
              <a:rPr lang="sv-SE" smtClean="0"/>
              <a:t>2021-02-01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01C4-EFBD-3E47-80DA-63382DE494B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7170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364B-2F71-1446-A4D7-A9623037F546}" type="datetimeFigureOut">
              <a:rPr lang="sv-SE" smtClean="0"/>
              <a:t>2021-02-01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01C4-EFBD-3E47-80DA-63382DE494B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6835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364B-2F71-1446-A4D7-A9623037F546}" type="datetimeFigureOut">
              <a:rPr lang="sv-SE" smtClean="0"/>
              <a:t>2021-02-01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01C4-EFBD-3E47-80DA-63382DE494B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3483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364B-2F71-1446-A4D7-A9623037F546}" type="datetimeFigureOut">
              <a:rPr lang="sv-SE" smtClean="0"/>
              <a:t>2021-02-01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01C4-EFBD-3E47-80DA-63382DE494B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6012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364B-2F71-1446-A4D7-A9623037F546}" type="datetimeFigureOut">
              <a:rPr lang="sv-SE" smtClean="0"/>
              <a:t>2021-02-01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01C4-EFBD-3E47-80DA-63382DE494B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0965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364B-2F71-1446-A4D7-A9623037F546}" type="datetimeFigureOut">
              <a:rPr lang="sv-SE" smtClean="0"/>
              <a:t>2021-02-01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01C4-EFBD-3E47-80DA-63382DE494B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42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364B-2F71-1446-A4D7-A9623037F546}" type="datetimeFigureOut">
              <a:rPr lang="sv-SE" smtClean="0"/>
              <a:t>2021-02-01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01C4-EFBD-3E47-80DA-63382DE494B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2033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364B-2F71-1446-A4D7-A9623037F546}" type="datetimeFigureOut">
              <a:rPr lang="sv-SE" smtClean="0"/>
              <a:t>2021-02-01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01C4-EFBD-3E47-80DA-63382DE494B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22306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364B-2F71-1446-A4D7-A9623037F546}" type="datetimeFigureOut">
              <a:rPr lang="sv-SE" smtClean="0"/>
              <a:t>2021-02-01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01C4-EFBD-3E47-80DA-63382DE494B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6454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364B-2F71-1446-A4D7-A9623037F546}" type="datetimeFigureOut">
              <a:rPr lang="sv-SE" smtClean="0"/>
              <a:t>2021-02-01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01C4-EFBD-3E47-80DA-63382DE494B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45758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364B-2F71-1446-A4D7-A9623037F546}" type="datetimeFigureOut">
              <a:rPr lang="sv-SE" smtClean="0"/>
              <a:t>2021-02-01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01C4-EFBD-3E47-80DA-63382DE494B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06123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6364B-2F71-1446-A4D7-A9623037F546}" type="datetimeFigureOut">
              <a:rPr lang="sv-SE" smtClean="0"/>
              <a:t>2021-02-01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A01C4-EFBD-3E47-80DA-63382DE494B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4118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60969" y="167116"/>
            <a:ext cx="8459877" cy="1537462"/>
          </a:xfrm>
        </p:spPr>
        <p:txBody>
          <a:bodyPr>
            <a:normAutofit/>
          </a:bodyPr>
          <a:lstStyle/>
          <a:p>
            <a:r>
              <a:rPr lang="sv-SE" b="1" dirty="0"/>
              <a:t>Butiken som mötesplats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5180579"/>
            <a:ext cx="6400800" cy="1537460"/>
          </a:xfrm>
        </p:spPr>
        <p:txBody>
          <a:bodyPr>
            <a:normAutofit fontScale="92500" lnSpcReduction="10000"/>
          </a:bodyPr>
          <a:lstStyle/>
          <a:p>
            <a:r>
              <a:rPr lang="sv-SE" dirty="0">
                <a:solidFill>
                  <a:schemeClr val="tx1"/>
                </a:solidFill>
              </a:rPr>
              <a:t>Karin M. Ekström</a:t>
            </a:r>
          </a:p>
          <a:p>
            <a:r>
              <a:rPr lang="sv-SE" dirty="0">
                <a:solidFill>
                  <a:schemeClr val="tx1"/>
                </a:solidFill>
              </a:rPr>
              <a:t>Högskolan i Borås</a:t>
            </a:r>
          </a:p>
          <a:p>
            <a:r>
              <a:rPr lang="sv-SE" dirty="0">
                <a:solidFill>
                  <a:schemeClr val="tx1"/>
                </a:solidFill>
              </a:rPr>
              <a:t>2021-01-29</a:t>
            </a:r>
          </a:p>
        </p:txBody>
      </p:sp>
    </p:spTree>
    <p:extLst>
      <p:ext uri="{BB962C8B-B14F-4D97-AF65-F5344CB8AC3E}">
        <p14:creationId xmlns:p14="http://schemas.microsoft.com/office/powerpoint/2010/main" val="2168490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b="1" dirty="0"/>
              <a:t>Framgångsfaktorer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v-SE" dirty="0"/>
          </a:p>
          <a:p>
            <a:r>
              <a:rPr lang="sv-SE" dirty="0"/>
              <a:t>Entreprenörskap</a:t>
            </a:r>
          </a:p>
          <a:p>
            <a:endParaRPr lang="sv-SE" dirty="0"/>
          </a:p>
          <a:p>
            <a:r>
              <a:rPr lang="sv-SE" dirty="0"/>
              <a:t>Ledarskap och vi-känsla</a:t>
            </a:r>
          </a:p>
          <a:p>
            <a:endParaRPr lang="sv-SE" dirty="0"/>
          </a:p>
          <a:p>
            <a:r>
              <a:rPr lang="sv-SE" dirty="0"/>
              <a:t>Nätverk och samarbeten</a:t>
            </a:r>
          </a:p>
        </p:txBody>
      </p:sp>
    </p:spTree>
    <p:extLst>
      <p:ext uri="{BB962C8B-B14F-4D97-AF65-F5344CB8AC3E}">
        <p14:creationId xmlns:p14="http://schemas.microsoft.com/office/powerpoint/2010/main" val="1588604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Framgångsfaktorer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v-SE" dirty="0"/>
              <a:t>Marknads- och kundorientering</a:t>
            </a:r>
            <a:endParaRPr lang="sv-SE" sz="2400" dirty="0"/>
          </a:p>
          <a:p>
            <a:pPr marL="0" indent="0">
              <a:buNone/>
            </a:pPr>
            <a:r>
              <a:rPr lang="sv-SE" sz="2400" dirty="0"/>
              <a:t>	Bevaka omvärld och det lokala</a:t>
            </a:r>
          </a:p>
          <a:p>
            <a:pPr marL="0" indent="0">
              <a:buNone/>
            </a:pPr>
            <a:r>
              <a:rPr lang="sv-SE" sz="2400" dirty="0"/>
              <a:t>	Tillgänglighet</a:t>
            </a:r>
          </a:p>
          <a:p>
            <a:pPr marL="0" indent="0">
              <a:buNone/>
            </a:pPr>
            <a:endParaRPr lang="sv-SE" sz="2400" dirty="0"/>
          </a:p>
          <a:p>
            <a:r>
              <a:rPr lang="sv-SE" dirty="0"/>
              <a:t>Service och värdskap</a:t>
            </a:r>
          </a:p>
          <a:p>
            <a:pPr marL="0" indent="0">
              <a:buNone/>
            </a:pPr>
            <a:r>
              <a:rPr lang="sv-SE" sz="2400" dirty="0"/>
              <a:t>	Bemötande är centralt i handeln</a:t>
            </a:r>
          </a:p>
          <a:p>
            <a:pPr marL="0" indent="0">
              <a:buNone/>
            </a:pPr>
            <a:endParaRPr lang="sv-SE" sz="2400" dirty="0"/>
          </a:p>
          <a:p>
            <a:r>
              <a:rPr lang="sv-SE" dirty="0"/>
              <a:t>Upplevelser</a:t>
            </a:r>
          </a:p>
          <a:p>
            <a:pPr marL="0" indent="0">
              <a:buNone/>
            </a:pPr>
            <a:r>
              <a:rPr lang="sv-SE" sz="2000" dirty="0"/>
              <a:t>	</a:t>
            </a:r>
            <a:r>
              <a:rPr lang="sv-SE" sz="2400" dirty="0"/>
              <a:t>Olika unika upplevelser</a:t>
            </a:r>
          </a:p>
          <a:p>
            <a:pPr marL="0" indent="0">
              <a:buNone/>
            </a:pPr>
            <a:endParaRPr lang="sv-SE" sz="2400" dirty="0"/>
          </a:p>
          <a:p>
            <a:r>
              <a:rPr lang="sv-SE" dirty="0"/>
              <a:t>Butiker och orter bygger sina varumärken – </a:t>
            </a:r>
            <a:r>
              <a:rPr lang="sv-SE" dirty="0" err="1"/>
              <a:t>storytelling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3181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sv-SE" dirty="0"/>
            </a:br>
            <a:br>
              <a:rPr lang="sv-SE" dirty="0"/>
            </a:br>
            <a:r>
              <a:rPr lang="sv-SE" b="1" dirty="0"/>
              <a:t>Slutsatser </a:t>
            </a:r>
            <a:br>
              <a:rPr lang="sv-SE" b="1" dirty="0"/>
            </a:br>
            <a:r>
              <a:rPr lang="sv-SE" b="1" dirty="0"/>
              <a:t>och </a:t>
            </a:r>
            <a:br>
              <a:rPr lang="sv-SE" b="1" dirty="0"/>
            </a:br>
            <a:r>
              <a:rPr lang="sv-SE" b="1" dirty="0"/>
              <a:t>rekommendationer</a:t>
            </a:r>
          </a:p>
        </p:txBody>
      </p:sp>
    </p:spTree>
    <p:extLst>
      <p:ext uri="{BB962C8B-B14F-4D97-AF65-F5344CB8AC3E}">
        <p14:creationId xmlns:p14="http://schemas.microsoft.com/office/powerpoint/2010/main" val="1444535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0798" cy="1143000"/>
          </a:xfrm>
        </p:spPr>
        <p:txBody>
          <a:bodyPr>
            <a:normAutofit fontScale="90000"/>
          </a:bodyPr>
          <a:lstStyle/>
          <a:p>
            <a:pPr marL="0" indent="0"/>
            <a:r>
              <a:rPr lang="sv-SE" b="1" dirty="0"/>
              <a:t>1. Bygg vidare på platsen och </a:t>
            </a:r>
            <a:br>
              <a:rPr lang="sv-SE" b="1" dirty="0"/>
            </a:br>
            <a:r>
              <a:rPr lang="sv-SE" b="1" dirty="0"/>
              <a:t>utveckla platsens själ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v-SE" dirty="0"/>
          </a:p>
          <a:p>
            <a:r>
              <a:rPr lang="sv-SE" dirty="0" err="1"/>
              <a:t>Terroir</a:t>
            </a:r>
            <a:r>
              <a:rPr lang="sv-SE" dirty="0"/>
              <a:t> – jordmån, traditioner, praktiker</a:t>
            </a:r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Vilken jordmån har fått tidigare handel i bygden att etableras och blomstra? Vad är unikt?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Finns det en lokal anda eller hur kan denna utvecklas?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0340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Platsen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v-SE" b="1" dirty="0"/>
              <a:t>Eslöv</a:t>
            </a:r>
            <a:r>
              <a:rPr lang="sv-SE" dirty="0"/>
              <a:t>  - </a:t>
            </a:r>
            <a:r>
              <a:rPr lang="sv-SE" dirty="0" err="1"/>
              <a:t>slow</a:t>
            </a:r>
            <a:r>
              <a:rPr lang="sv-SE" dirty="0"/>
              <a:t> </a:t>
            </a:r>
            <a:r>
              <a:rPr lang="sv-SE" dirty="0" err="1"/>
              <a:t>retail</a:t>
            </a:r>
            <a:r>
              <a:rPr lang="sv-SE" dirty="0"/>
              <a:t> som erbjuder annorlunda butiker och butiksupplevelser än näraliggande storstäder</a:t>
            </a:r>
          </a:p>
          <a:p>
            <a:endParaRPr lang="sv-SE" dirty="0"/>
          </a:p>
          <a:p>
            <a:r>
              <a:rPr lang="sv-SE" b="1" dirty="0"/>
              <a:t>Vingåker</a:t>
            </a:r>
            <a:r>
              <a:rPr lang="sv-SE" dirty="0"/>
              <a:t> – utveckla kombinationen av handel, besöksnäring, värdskap i en naturskön, lantlig </a:t>
            </a:r>
            <a:r>
              <a:rPr lang="sv-SE"/>
              <a:t>och storstadsnära </a:t>
            </a:r>
            <a:r>
              <a:rPr lang="sv-SE" dirty="0"/>
              <a:t>region</a:t>
            </a:r>
          </a:p>
          <a:p>
            <a:endParaRPr lang="sv-SE" dirty="0"/>
          </a:p>
          <a:p>
            <a:r>
              <a:rPr lang="sv-SE" b="1" dirty="0"/>
              <a:t>Ullared</a:t>
            </a:r>
            <a:r>
              <a:rPr lang="sv-SE" dirty="0"/>
              <a:t> – vårda och utveckla den unika destinationen. Anpassa utbud och upplevelser så de är fortsatt relevanta för kommande generationer av besökare</a:t>
            </a:r>
          </a:p>
        </p:txBody>
      </p:sp>
    </p:spTree>
    <p:extLst>
      <p:ext uri="{BB962C8B-B14F-4D97-AF65-F5344CB8AC3E}">
        <p14:creationId xmlns:p14="http://schemas.microsoft.com/office/powerpoint/2010/main" val="867048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b="1" dirty="0"/>
              <a:t>2. Tänk nytt – lär av historien</a:t>
            </a:r>
            <a:br>
              <a:rPr lang="sv-SE" b="1" dirty="0"/>
            </a:br>
            <a:endParaRPr lang="sv-SE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Marknader där säljare och köpare möttes</a:t>
            </a:r>
          </a:p>
          <a:p>
            <a:endParaRPr lang="sv-SE" dirty="0"/>
          </a:p>
          <a:p>
            <a:pPr marL="0" indent="0">
              <a:buNone/>
            </a:pPr>
            <a:r>
              <a:rPr lang="sv-SE" b="1" dirty="0"/>
              <a:t>Utbyte av varor </a:t>
            </a:r>
            <a:r>
              <a:rPr lang="sv-SE" dirty="0"/>
              <a:t>– attraktiva och unika varor</a:t>
            </a:r>
          </a:p>
          <a:p>
            <a:pPr marL="0" indent="0">
              <a:buNone/>
            </a:pPr>
            <a:r>
              <a:rPr lang="sv-SE" b="1" dirty="0"/>
              <a:t>Möten</a:t>
            </a:r>
            <a:r>
              <a:rPr lang="sv-SE" dirty="0"/>
              <a:t> – butiken är viktig, inte minst i dagens segregerade samhälle</a:t>
            </a:r>
          </a:p>
          <a:p>
            <a:pPr marL="0" indent="0">
              <a:buNone/>
            </a:pPr>
            <a:r>
              <a:rPr lang="sv-SE" b="1" dirty="0"/>
              <a:t>Upplevelse av händelser </a:t>
            </a:r>
            <a:r>
              <a:rPr lang="sv-SE" dirty="0"/>
              <a:t>– upplevelsen i butiken är bästa marknadsföringsstrategin!</a:t>
            </a:r>
          </a:p>
        </p:txBody>
      </p:sp>
    </p:spTree>
    <p:extLst>
      <p:ext uri="{BB962C8B-B14F-4D97-AF65-F5344CB8AC3E}">
        <p14:creationId xmlns:p14="http://schemas.microsoft.com/office/powerpoint/2010/main" val="3287796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418218"/>
            <a:ext cx="8229600" cy="1181982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3. Identifiera och utveckla </a:t>
            </a:r>
            <a:br>
              <a:rPr lang="sv-SE" b="1" dirty="0"/>
            </a:br>
            <a:r>
              <a:rPr lang="sv-SE" b="1" dirty="0"/>
              <a:t>olika typer av upplevelser</a:t>
            </a:r>
            <a:br>
              <a:rPr lang="sv-SE" b="1" dirty="0"/>
            </a:br>
            <a:endParaRPr lang="sv-SE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Underhållning</a:t>
            </a:r>
          </a:p>
          <a:p>
            <a:endParaRPr lang="sv-SE" dirty="0"/>
          </a:p>
          <a:p>
            <a:r>
              <a:rPr lang="sv-SE" dirty="0"/>
              <a:t>Utbildning</a:t>
            </a:r>
          </a:p>
          <a:p>
            <a:endParaRPr lang="sv-SE" dirty="0"/>
          </a:p>
          <a:p>
            <a:r>
              <a:rPr lang="sv-SE" dirty="0"/>
              <a:t>Drömmar, längtan och förväntningar</a:t>
            </a:r>
          </a:p>
          <a:p>
            <a:endParaRPr lang="sv-SE" dirty="0"/>
          </a:p>
          <a:p>
            <a:r>
              <a:rPr lang="sv-SE" dirty="0"/>
              <a:t>Estetik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504491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40746" y="185875"/>
            <a:ext cx="8229600" cy="1579934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4. Lyft på hatten </a:t>
            </a:r>
            <a:br>
              <a:rPr lang="sv-SE" b="1" dirty="0"/>
            </a:br>
            <a:r>
              <a:rPr lang="sv-SE" b="1" dirty="0"/>
              <a:t>- utveckla service och värdskap</a:t>
            </a:r>
            <a:br>
              <a:rPr lang="sv-SE" b="1" dirty="0"/>
            </a:br>
            <a:endParaRPr lang="sv-SE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Kundorientering – attityd och beteende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Kundbemötande!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Värdskap! (</a:t>
            </a:r>
            <a:r>
              <a:rPr lang="sv-SE" dirty="0" err="1"/>
              <a:t>hospitality</a:t>
            </a:r>
            <a:r>
              <a:rPr lang="sv-SE" dirty="0"/>
              <a:t>) – omhändertagande som påminner om en god restaurangupplevelse</a:t>
            </a:r>
          </a:p>
        </p:txBody>
      </p:sp>
    </p:spTree>
    <p:extLst>
      <p:ext uri="{BB962C8B-B14F-4D97-AF65-F5344CB8AC3E}">
        <p14:creationId xmlns:p14="http://schemas.microsoft.com/office/powerpoint/2010/main" val="248999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b="1" dirty="0"/>
              <a:t>5. Sluta följa John</a:t>
            </a:r>
            <a:br>
              <a:rPr lang="sv-SE" dirty="0"/>
            </a:b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Slåss inte om samma målgrupper som digital handel och externa köpcentrum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/>
              <a:t>Stadskärnor förändras</a:t>
            </a:r>
          </a:p>
          <a:p>
            <a:endParaRPr lang="sv-SE" dirty="0"/>
          </a:p>
          <a:p>
            <a:r>
              <a:rPr lang="sv-SE" dirty="0"/>
              <a:t>Nå grupper som rör sig i stadskärnan under dagtid</a:t>
            </a:r>
          </a:p>
        </p:txBody>
      </p:sp>
    </p:spTree>
    <p:extLst>
      <p:ext uri="{BB962C8B-B14F-4D97-AF65-F5344CB8AC3E}">
        <p14:creationId xmlns:p14="http://schemas.microsoft.com/office/powerpoint/2010/main" val="2480521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sv-SE" b="1" dirty="0"/>
              <a:t>6. Kontinuerlig omvärldsbevakning översatt till lokala förhållanden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Studera verkliga och potentiella konkurrenter</a:t>
            </a:r>
          </a:p>
          <a:p>
            <a:pPr marL="0" indent="0">
              <a:buNone/>
            </a:pPr>
            <a:r>
              <a:rPr lang="sv-SE" dirty="0"/>
              <a:t>	”min största konkurrent är en resebyrå”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Studera konsumtionskultur och konsumtionsmönster </a:t>
            </a:r>
          </a:p>
          <a:p>
            <a:endParaRPr lang="sv-SE" dirty="0"/>
          </a:p>
          <a:p>
            <a:r>
              <a:rPr lang="sv-SE" dirty="0"/>
              <a:t>Trendspana!</a:t>
            </a:r>
          </a:p>
          <a:p>
            <a:endParaRPr lang="sv-SE" dirty="0"/>
          </a:p>
          <a:p>
            <a:r>
              <a:rPr lang="sv-SE" dirty="0"/>
              <a:t>Interaktion med människor – istället för ensidigt fokus på kassakvitton!</a:t>
            </a:r>
          </a:p>
        </p:txBody>
      </p:sp>
    </p:spTree>
    <p:extLst>
      <p:ext uri="{BB962C8B-B14F-4D97-AF65-F5344CB8AC3E}">
        <p14:creationId xmlns:p14="http://schemas.microsoft.com/office/powerpoint/2010/main" val="255782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8593"/>
          </a:xfrm>
        </p:spPr>
        <p:txBody>
          <a:bodyPr/>
          <a:lstStyle/>
          <a:p>
            <a:r>
              <a:rPr lang="sv-SE" b="1" dirty="0"/>
              <a:t>Forskningsprojekt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0" y="1818869"/>
            <a:ext cx="9144000" cy="47654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	Butiken som </a:t>
            </a:r>
            <a:r>
              <a:rPr lang="sv-SE" dirty="0" err="1"/>
              <a:t>mötesplats</a:t>
            </a:r>
            <a:r>
              <a:rPr lang="sv-SE" dirty="0"/>
              <a:t> - en central 	</a:t>
            </a:r>
            <a:r>
              <a:rPr lang="sv-SE" dirty="0" err="1"/>
              <a:t>konkurrensfördel</a:t>
            </a:r>
            <a:r>
              <a:rPr lang="sv-SE" dirty="0"/>
              <a:t> i en digitaliserad </a:t>
            </a:r>
            <a:r>
              <a:rPr lang="sv-SE" dirty="0" err="1"/>
              <a:t>värld</a:t>
            </a:r>
            <a:r>
              <a:rPr lang="sv-SE" dirty="0"/>
              <a:t>  </a:t>
            </a:r>
          </a:p>
          <a:p>
            <a:pPr marL="0" indent="0">
              <a:buNone/>
            </a:pPr>
            <a:r>
              <a:rPr lang="sv-SE" sz="2400" dirty="0"/>
              <a:t>	Finansiär: Handelsrådet 2019-2020</a:t>
            </a:r>
          </a:p>
          <a:p>
            <a:endParaRPr lang="sv-SE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sv-SE" sz="2600" b="1" dirty="0"/>
              <a:t>	Spänningsfälten mellan ekonomi och kultur</a:t>
            </a:r>
          </a:p>
          <a:p>
            <a:pPr marL="0" indent="0">
              <a:buNone/>
            </a:pPr>
            <a:r>
              <a:rPr lang="sv-SE" sz="2600" dirty="0"/>
              <a:t>	Karin M. Ekström (ekonom) och Håkan Jönsson (etnolog) </a:t>
            </a:r>
          </a:p>
          <a:p>
            <a:pPr marL="0" indent="0" algn="ctr">
              <a:buNone/>
            </a:pP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767630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b="1" dirty="0"/>
              <a:t>7. Skapa engagemang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I utveckling av butiken</a:t>
            </a:r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”Det är mitt företag, det är bara det att ägarna inte vet om det” (Gekås anställd)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Förstå att anställda vill vara engagerade och känna delaktighet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I utveckling av handelsmiljön och orten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00344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b="1" dirty="0"/>
              <a:t>8. Ett gemensamt ägarskap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”En stadskärna är en galleria utan tak”</a:t>
            </a:r>
          </a:p>
          <a:p>
            <a:endParaRPr lang="sv-SE" dirty="0"/>
          </a:p>
          <a:p>
            <a:r>
              <a:rPr lang="sv-SE" dirty="0"/>
              <a:t>Vem utvecklar stadskärnan? </a:t>
            </a:r>
          </a:p>
          <a:p>
            <a:pPr marL="0" indent="0">
              <a:buNone/>
            </a:pPr>
            <a:r>
              <a:rPr lang="sv-SE" dirty="0"/>
              <a:t>	handlare, medarbetare, 	fastighetsägare, 	kommunrepresentanter, 	ortsbor…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Platshållare för innehåll 8" descr="PHOTO 9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>
          <a:xfrm>
            <a:off x="4648200" y="158452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1746764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b="1" dirty="0"/>
              <a:t>Orkestermetafor i vår rapport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/>
              <a:t>Vilken typ av orkester finns och vilken orkester vill man ha?</a:t>
            </a:r>
          </a:p>
          <a:p>
            <a:endParaRPr lang="sv-SE" dirty="0"/>
          </a:p>
          <a:p>
            <a:r>
              <a:rPr lang="sv-SE" dirty="0"/>
              <a:t>Vilka instrument?</a:t>
            </a:r>
          </a:p>
          <a:p>
            <a:endParaRPr lang="sv-SE" dirty="0"/>
          </a:p>
          <a:p>
            <a:r>
              <a:rPr lang="sv-SE" dirty="0"/>
              <a:t>Vem är dirigent? Finns det flera dirigenter?</a:t>
            </a:r>
          </a:p>
          <a:p>
            <a:endParaRPr lang="sv-SE" dirty="0"/>
          </a:p>
          <a:p>
            <a:r>
              <a:rPr lang="sv-SE" dirty="0"/>
              <a:t>Vem är förste violinist?</a:t>
            </a:r>
          </a:p>
          <a:p>
            <a:endParaRPr lang="sv-SE" dirty="0"/>
          </a:p>
          <a:p>
            <a:r>
              <a:rPr lang="sv-SE" dirty="0"/>
              <a:t>Samarbetet i orkestern och med omgivande samhälle?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Platshållare för innehåll 4" descr="PHOTO 3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>
          <a:xfrm rot="5400000">
            <a:off x="464820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2132968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Ingen orkester med ett instrument – </a:t>
            </a:r>
            <a:r>
              <a:rPr lang="sv-SE" b="1" dirty="0"/>
              <a:t>ensam är inte stark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Mångfald av butiker</a:t>
            </a:r>
          </a:p>
          <a:p>
            <a:endParaRPr lang="sv-SE" dirty="0"/>
          </a:p>
          <a:p>
            <a:r>
              <a:rPr lang="sv-SE" dirty="0"/>
              <a:t>Samverkan mellan handel, fastighetsägare, kommun</a:t>
            </a:r>
          </a:p>
          <a:p>
            <a:endParaRPr lang="sv-SE" dirty="0"/>
          </a:p>
          <a:p>
            <a:r>
              <a:rPr lang="sv-SE" dirty="0"/>
              <a:t>Attrahera unika butiker</a:t>
            </a:r>
          </a:p>
          <a:p>
            <a:endParaRPr lang="sv-SE" dirty="0"/>
          </a:p>
          <a:p>
            <a:r>
              <a:rPr lang="sv-SE" dirty="0"/>
              <a:t>Mötesplats i butik och på andra platser på orten,     t ex torgen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7" name="Platshållare för innehåll 6" descr="En bild som visar text&#10;&#10;Automatiskt genererad beskrivning">
            <a:extLst>
              <a:ext uri="{FF2B5EF4-FFF2-40B4-BE49-F238E27FC236}">
                <a16:creationId xmlns:a16="http://schemas.microsoft.com/office/drawing/2014/main" id="{44F648D6-A47D-4EF5-94F2-8022C3A31A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730480"/>
            <a:ext cx="4038600" cy="2265402"/>
          </a:xfrm>
        </p:spPr>
      </p:pic>
    </p:spTree>
    <p:extLst>
      <p:ext uri="{BB962C8B-B14F-4D97-AF65-F5344CB8AC3E}">
        <p14:creationId xmlns:p14="http://schemas.microsoft.com/office/powerpoint/2010/main" val="4092918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Butikens roll i framtiden…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Handelns betydelse för samhället i stort</a:t>
            </a:r>
          </a:p>
          <a:p>
            <a:r>
              <a:rPr lang="sv-SE" dirty="0"/>
              <a:t>Handelns betydelse för lokalsamhället</a:t>
            </a:r>
          </a:p>
          <a:p>
            <a:r>
              <a:rPr lang="sv-SE" dirty="0"/>
              <a:t>Är näringsliv, ortsbefolkning, politiker beredda att satsa på butikens vara eller icke-vara?</a:t>
            </a:r>
          </a:p>
          <a:p>
            <a:endParaRPr lang="sv-SE" dirty="0"/>
          </a:p>
        </p:txBody>
      </p:sp>
      <p:pic>
        <p:nvPicPr>
          <p:cNvPr id="5" name="Platshållare för innehåll 3" descr="PHOTO 6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1910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Butiken som mötesplats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03576"/>
          </a:xfrm>
        </p:spPr>
        <p:txBody>
          <a:bodyPr>
            <a:normAutofit lnSpcReduction="10000"/>
          </a:bodyPr>
          <a:lstStyle/>
          <a:p>
            <a:r>
              <a:rPr lang="sv-SE" dirty="0"/>
              <a:t>Historiskt har butiker varit handelsplats </a:t>
            </a:r>
            <a:r>
              <a:rPr lang="sv-SE" u="sng" dirty="0"/>
              <a:t>och</a:t>
            </a:r>
            <a:r>
              <a:rPr lang="sv-SE" dirty="0"/>
              <a:t> mötesplats</a:t>
            </a:r>
          </a:p>
          <a:p>
            <a:r>
              <a:rPr lang="sv-SE" dirty="0"/>
              <a:t>När serviceanläggningar läggs ner blir butiken ett allt viktigare nav</a:t>
            </a:r>
          </a:p>
          <a:p>
            <a:r>
              <a:rPr lang="sv-SE" dirty="0"/>
              <a:t>Bidrar med sysselsättning och ekonomisk tillväxt, men är också viktig för service som är kopplad till offentlig och ideell sektor, såsom vård- och omsorg, kommunikationer och föreningsliv</a:t>
            </a:r>
          </a:p>
          <a:p>
            <a:r>
              <a:rPr lang="sv-SE" dirty="0"/>
              <a:t>Handel och besöksnäring går ofta hand i hand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88636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b="1" dirty="0"/>
              <a:t>Projektets syfte och studerade platser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2336306"/>
            <a:ext cx="8229600" cy="3789857"/>
          </a:xfrm>
        </p:spPr>
        <p:txBody>
          <a:bodyPr/>
          <a:lstStyle/>
          <a:p>
            <a:r>
              <a:rPr lang="sv-SE" dirty="0"/>
              <a:t>Undersöka förutsättningar för att utveckla butikens roll som social mötesplats och identifiera utmaningar, hinder och framgångsfaktorer</a:t>
            </a:r>
          </a:p>
          <a:p>
            <a:endParaRPr lang="sv-SE" dirty="0"/>
          </a:p>
          <a:p>
            <a:r>
              <a:rPr lang="sv-SE" dirty="0"/>
              <a:t>Ullared, Eslöv, Vingåker</a:t>
            </a:r>
          </a:p>
        </p:txBody>
      </p:sp>
    </p:spTree>
    <p:extLst>
      <p:ext uri="{BB962C8B-B14F-4D97-AF65-F5344CB8AC3E}">
        <p14:creationId xmlns:p14="http://schemas.microsoft.com/office/powerpoint/2010/main" val="3913135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Metod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Intervjuer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Butiksägare</a:t>
            </a:r>
          </a:p>
          <a:p>
            <a:r>
              <a:rPr lang="sv-SE" dirty="0"/>
              <a:t>Butiksanställda</a:t>
            </a:r>
          </a:p>
          <a:p>
            <a:r>
              <a:rPr lang="sv-SE" dirty="0"/>
              <a:t>Fastighetsägare</a:t>
            </a:r>
          </a:p>
          <a:p>
            <a:r>
              <a:rPr lang="sv-SE" dirty="0"/>
              <a:t>Kommunrepresentanter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9707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Ullared</a:t>
            </a:r>
            <a:r>
              <a:rPr lang="sv-SE" dirty="0"/>
              <a:t>  shopping- och turistdestination</a:t>
            </a:r>
          </a:p>
        </p:txBody>
      </p:sp>
      <p:pic>
        <p:nvPicPr>
          <p:cNvPr id="4" name="Platshållare för innehåll 7" descr="IMG_080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/>
      </p:pic>
      <p:pic>
        <p:nvPicPr>
          <p:cNvPr id="6" name="Platshållare för innehåll 5" descr="IMG_4798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2002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Eslöv</a:t>
            </a:r>
            <a:r>
              <a:rPr lang="sv-SE" dirty="0"/>
              <a:t>-handelsplats med olika mötesplatser</a:t>
            </a:r>
          </a:p>
        </p:txBody>
      </p:sp>
      <p:pic>
        <p:nvPicPr>
          <p:cNvPr id="4" name="Platshållare för innehåll 3" descr="PHOTO 5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/>
      </p:pic>
      <p:pic>
        <p:nvPicPr>
          <p:cNvPr id="5" name="Platshållare för innehåll 4" descr="IMG_6572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1481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sv-SE" sz="3600" b="1" dirty="0"/>
              <a:t>Vingåker</a:t>
            </a:r>
            <a:r>
              <a:rPr lang="sv-SE" sz="3600" dirty="0"/>
              <a:t>- handelsplats, vill bli turistdestination</a:t>
            </a:r>
          </a:p>
        </p:txBody>
      </p:sp>
      <p:pic>
        <p:nvPicPr>
          <p:cNvPr id="6" name="Platshållare för innehåll 5" descr="IMG_968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/>
      </p:pic>
      <p:pic>
        <p:nvPicPr>
          <p:cNvPr id="7" name="Platshållare för innehåll 7" descr="PHOTO 7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83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Utmaningar och hinder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Externa köpcentrum</a:t>
            </a:r>
          </a:p>
          <a:p>
            <a:endParaRPr lang="sv-SE" dirty="0"/>
          </a:p>
          <a:p>
            <a:r>
              <a:rPr lang="sv-SE" dirty="0"/>
              <a:t>Näthandeln</a:t>
            </a:r>
          </a:p>
          <a:p>
            <a:endParaRPr lang="sv-SE" dirty="0"/>
          </a:p>
          <a:p>
            <a:r>
              <a:rPr lang="sv-SE" dirty="0"/>
              <a:t>Pandemin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4525963"/>
          </a:xfrm>
        </p:spPr>
        <p:txBody>
          <a:bodyPr>
            <a:normAutofit fontScale="92500" lnSpcReduction="20000"/>
          </a:bodyPr>
          <a:lstStyle/>
          <a:p>
            <a:r>
              <a:rPr lang="sv-SE" dirty="0"/>
              <a:t>Brist på entreprenörskultur</a:t>
            </a:r>
          </a:p>
          <a:p>
            <a:endParaRPr lang="sv-SE" dirty="0"/>
          </a:p>
          <a:p>
            <a:r>
              <a:rPr lang="sv-SE" dirty="0"/>
              <a:t>Centrum-periferi</a:t>
            </a:r>
          </a:p>
          <a:p>
            <a:endParaRPr lang="sv-SE" dirty="0"/>
          </a:p>
          <a:p>
            <a:r>
              <a:rPr lang="sv-SE" dirty="0"/>
              <a:t>Fokus på liknande målgrupper</a:t>
            </a:r>
          </a:p>
          <a:p>
            <a:endParaRPr lang="sv-SE" dirty="0"/>
          </a:p>
          <a:p>
            <a:r>
              <a:rPr lang="sv-SE" dirty="0"/>
              <a:t>Brist på samverkan</a:t>
            </a:r>
          </a:p>
          <a:p>
            <a:endParaRPr lang="sv-SE" dirty="0"/>
          </a:p>
          <a:p>
            <a:r>
              <a:rPr lang="sv-SE" dirty="0"/>
              <a:t>Spöklika stadskärnor med ett monotont utbud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88657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2295</TotalTime>
  <Words>684</Words>
  <Application>Microsoft Office PowerPoint</Application>
  <PresentationFormat>Bildspel på skärmen (4:3)</PresentationFormat>
  <Paragraphs>155</Paragraphs>
  <Slides>24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Office-tema</vt:lpstr>
      <vt:lpstr>Butiken som mötesplats</vt:lpstr>
      <vt:lpstr>Forskningsprojekt</vt:lpstr>
      <vt:lpstr>Butiken som mötesplats</vt:lpstr>
      <vt:lpstr>Projektets syfte och studerade platser</vt:lpstr>
      <vt:lpstr>Metod</vt:lpstr>
      <vt:lpstr>Ullared  shopping- och turistdestination</vt:lpstr>
      <vt:lpstr>Eslöv-handelsplats med olika mötesplatser</vt:lpstr>
      <vt:lpstr>Vingåker- handelsplats, vill bli turistdestination</vt:lpstr>
      <vt:lpstr>Utmaningar och hinder</vt:lpstr>
      <vt:lpstr>Framgångsfaktorer</vt:lpstr>
      <vt:lpstr>Framgångsfaktorer</vt:lpstr>
      <vt:lpstr>  Slutsatser  och  rekommendationer</vt:lpstr>
      <vt:lpstr>1. Bygg vidare på platsen och  utveckla platsens själ</vt:lpstr>
      <vt:lpstr>Platsen</vt:lpstr>
      <vt:lpstr>2. Tänk nytt – lär av historien </vt:lpstr>
      <vt:lpstr>3. Identifiera och utveckla  olika typer av upplevelser </vt:lpstr>
      <vt:lpstr>4. Lyft på hatten  - utveckla service och värdskap </vt:lpstr>
      <vt:lpstr>5. Sluta följa John </vt:lpstr>
      <vt:lpstr>6. Kontinuerlig omvärldsbevakning översatt till lokala förhållanden</vt:lpstr>
      <vt:lpstr>7. Skapa engagemang </vt:lpstr>
      <vt:lpstr>8. Ett gemensamt ägarskap </vt:lpstr>
      <vt:lpstr>Orkestermetafor i vår rapport</vt:lpstr>
      <vt:lpstr>Ingen orkester med ett instrument – ensam är inte stark</vt:lpstr>
      <vt:lpstr>Butikens roll i framtiden…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 att mötas i butiken och turista med gommen</dc:title>
  <dc:creator>kme</dc:creator>
  <cp:lastModifiedBy>Åkesson, Ylva</cp:lastModifiedBy>
  <cp:revision>107</cp:revision>
  <cp:lastPrinted>2021-01-27T20:54:11Z</cp:lastPrinted>
  <dcterms:created xsi:type="dcterms:W3CDTF">2019-03-28T13:18:02Z</dcterms:created>
  <dcterms:modified xsi:type="dcterms:W3CDTF">2021-02-01T09:35:13Z</dcterms:modified>
</cp:coreProperties>
</file>